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sldIdLst>
    <p:sldId id="256" r:id="rId2"/>
    <p:sldId id="294" r:id="rId3"/>
    <p:sldId id="283" r:id="rId4"/>
    <p:sldId id="284" r:id="rId5"/>
    <p:sldId id="298" r:id="rId6"/>
    <p:sldId id="274" r:id="rId7"/>
    <p:sldId id="275" r:id="rId8"/>
    <p:sldId id="264" r:id="rId9"/>
    <p:sldId id="265" r:id="rId10"/>
    <p:sldId id="266" r:id="rId11"/>
    <p:sldId id="268" r:id="rId12"/>
    <p:sldId id="277" r:id="rId13"/>
    <p:sldId id="278" r:id="rId14"/>
    <p:sldId id="279" r:id="rId15"/>
    <p:sldId id="28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82" r:id="rId24"/>
    <p:sldId id="272" r:id="rId25"/>
    <p:sldId id="293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7536"/>
  </p:normalViewPr>
  <p:slideViewPr>
    <p:cSldViewPr snapToGrid="0" snapToObjects="1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F438D-04F9-0543-84BD-81AFA141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6D768C-7BE3-2E4A-B144-E1E6A8A55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BD302E-7A71-5045-BE17-DB8796D6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4B9A1-AB0C-B44B-9105-6B524ED1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2AFD7-7456-944D-B842-45154F77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61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FB622-3AF7-4F4D-B1B1-25963967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FD3857-D59E-0A4C-BFA1-EE4DE3DEF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BB246-4266-4448-8038-7890564A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A80B3-FCAE-4A4D-AD51-4E096A48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CA3D7-9780-CB4D-91D3-EBDEFD22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2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DF33FA-6BF7-E442-AD2A-8726D96AE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D76FE0-2C05-5D49-80C0-CCC5A9BF1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CEB04-BDCA-9E4C-AED2-0B4128B0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F80F6-0D52-B34B-AD7B-89E9242F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F4402-0A8F-9242-B4AD-4EB33646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8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3AA27-72C9-A040-856A-B2040B71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BFA89-4B74-9C4C-A0C6-E635D224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7E92E-C53D-FE44-989C-7F0390EA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66B6C1-E3D2-BB4C-B53A-C26B92D9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5DD65-AC0A-5542-A80E-6C3439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03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AAAEE-9D4D-0845-8FF8-F82240DE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F8247E-02FA-AD45-B522-3259789C1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D42DD-A933-1346-A6C0-DBC0A9F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4CD184-D5C3-A54D-A624-3A5595ED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5A1D9E-D758-7B47-A60A-EF5303C8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42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7EB0D-243A-704A-8767-D45F2288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E3522-8F84-3646-8784-B098DA1D0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CE1707-0401-6544-9CBE-CBEAD4365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2E0091-FBDD-CB42-BE09-4CDD25A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FDDE4B-D938-5347-AAD4-E38E324A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2CFC18-F3DE-FD44-8A22-AEB8E66C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19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58D06-CBC6-B54F-B892-67AA942C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FAA1A1-CB05-0F4E-903B-0F4331DF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7A9C27-3279-744E-875F-D6F2965D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77422F-C703-CF4D-85E6-8E40B6AEE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32C2FC-3BB9-8647-AFC8-B5C4DB3F5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A38320-0B03-6543-A6F7-FA579875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29A69-41C9-F748-A5B7-DBD461CF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21354D-2882-9E48-AD5B-8A3D29FB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37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F6C-3730-8B44-93C0-7887B383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E5F00-3402-0A4F-ACD1-CFEE9745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5E0BD7-BFB9-9F46-91C8-B86A3797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BA32A9-579C-6142-9949-A4482B9E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4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FA2423-30EF-0C40-91F1-03402C96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93408-CEA3-E146-A961-DE1CCC99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5C4F5D-CC39-A349-8205-660B62A7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87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E7D6D-EFEA-D84D-87CF-8B6B81B1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30A66-C9F5-8A4F-8224-3F98AA11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A82A95-A5E9-6C45-B83C-68BB93C91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2268B9-4042-1E45-B49A-FBC4DABF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9D6AAE-B9F6-3146-9CAD-62890F5E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93CBCE-CC04-964E-9BBC-EE8F8594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2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D6141-9373-DA4B-A793-1BF10D28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BD14C9-3140-0D49-A955-AA53A9C9E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294167-B28D-7048-BAD2-4973EEDD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E4AB93-884E-E841-8CC3-5775AAB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AE8AC0-F804-9C40-B24D-2BAD6FF4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A923CB-3D3C-C841-9294-91E6835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4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D9AEB7-FCAA-8F4E-893E-0A517D22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A870AF-CF87-9440-980A-0513C9780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389C8F-D732-8042-9447-1F06AECD4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20C6-3E9B-E148-BE56-B1CD34D0FD1E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2EB18-749B-4240-A045-5F4AD5484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A13F4-C964-4548-96C8-A766FD8DD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D67D-5EE0-574C-A43A-F6815B565E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7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gue.strc.guanajuato.gob.mx/wp-content/uploads/2023/06/Plantilla-Campus-STRC.xlsx" TargetMode="Externa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igue.strc.guanajuato.gob.mx/wp-content/uploads/2022/03/ANEXO-1-FAE-SIGUE-2022.docx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penaa@guanajuato.gob.mx" TargetMode="External"/><Relationship Id="rId5" Type="http://schemas.openxmlformats.org/officeDocument/2006/relationships/hyperlink" Target="mailto:danae.hernandez@guanajuato.gob.mx" TargetMode="External"/><Relationship Id="rId4" Type="http://schemas.openxmlformats.org/officeDocument/2006/relationships/hyperlink" Target="mailto:rtovarg@guanajuato.gob.mx" TargetMode="Externa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E08F5757-5D7B-4C3F-A0E1-0F0FE863D3EA}"/>
              </a:ext>
            </a:extLst>
          </p:cNvPr>
          <p:cNvGrpSpPr/>
          <p:nvPr/>
        </p:nvGrpSpPr>
        <p:grpSpPr>
          <a:xfrm>
            <a:off x="1450714" y="5068370"/>
            <a:ext cx="9917463" cy="1200329"/>
            <a:chOff x="1961454" y="5068370"/>
            <a:chExt cx="9917463" cy="120032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555807A-BD88-4E4A-92FD-F13F3155835D}"/>
                </a:ext>
              </a:extLst>
            </p:cNvPr>
            <p:cNvSpPr txBox="1"/>
            <p:nvPr/>
          </p:nvSpPr>
          <p:spPr>
            <a:xfrm>
              <a:off x="6602066" y="5253037"/>
              <a:ext cx="5276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MODELO SIGUE GTO DE GESTIÓN DE LA CALIDAD</a:t>
              </a: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60EEAE6-E37F-4C00-97A4-FB65ADACDB0B}"/>
                </a:ext>
              </a:extLst>
            </p:cNvPr>
            <p:cNvCxnSpPr/>
            <p:nvPr/>
          </p:nvCxnSpPr>
          <p:spPr>
            <a:xfrm>
              <a:off x="6491997" y="5200650"/>
              <a:ext cx="0" cy="9357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6E67E9-2E61-44E0-A16A-EB1E9968D8C1}"/>
                </a:ext>
              </a:extLst>
            </p:cNvPr>
            <p:cNvSpPr txBox="1"/>
            <p:nvPr/>
          </p:nvSpPr>
          <p:spPr>
            <a:xfrm>
              <a:off x="1961454" y="5068370"/>
              <a:ext cx="4475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PRIMERA REUNIÓN CON ENLACES DE DEPENDENCIAS, ENTIDADES y UNIDADES DE APOYO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8AC39E7C-D255-4312-8A7D-728357C765DB}"/>
              </a:ext>
            </a:extLst>
          </p:cNvPr>
          <p:cNvSpPr txBox="1"/>
          <p:nvPr/>
        </p:nvSpPr>
        <p:spPr>
          <a:xfrm>
            <a:off x="-114300" y="3066008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3.- RECURSOS MATERIALES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1740885-FCEA-42B1-9971-881A16B0A9D5}"/>
              </a:ext>
            </a:extLst>
          </p:cNvPr>
          <p:cNvSpPr/>
          <p:nvPr/>
        </p:nvSpPr>
        <p:spPr>
          <a:xfrm>
            <a:off x="7063228" y="2027364"/>
            <a:ext cx="45733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Cómo la organización gestiona los recursos materiales para asegurar el funcionamiento eficaz y eficiente de sus procesos y la transparencia en el uso de recursos.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51C1CE-B8E0-4166-870D-EB46B5CDC96B}"/>
              </a:ext>
            </a:extLst>
          </p:cNvPr>
          <p:cNvSpPr txBox="1"/>
          <p:nvPr/>
        </p:nvSpPr>
        <p:spPr>
          <a:xfrm>
            <a:off x="7899610" y="5594241"/>
            <a:ext cx="242663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5 elementos de gestión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85C6367-8CCC-42B4-A021-E17D790C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2" y="2027364"/>
            <a:ext cx="4175464" cy="3285241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2144A94E-1F8D-4478-931A-3A3D3BD0A460}"/>
              </a:ext>
            </a:extLst>
          </p:cNvPr>
          <p:cNvSpPr/>
          <p:nvPr/>
        </p:nvSpPr>
        <p:spPr>
          <a:xfrm>
            <a:off x="3857799" y="2781416"/>
            <a:ext cx="18964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3.1 </a:t>
            </a:r>
          </a:p>
          <a:p>
            <a:pPr lvl="0"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Gestión de recursos materiales, equipos e infraestructura.</a:t>
            </a:r>
          </a:p>
        </p:txBody>
      </p:sp>
    </p:spTree>
    <p:extLst>
      <p:ext uri="{BB962C8B-B14F-4D97-AF65-F5344CB8AC3E}">
        <p14:creationId xmlns:p14="http://schemas.microsoft.com/office/powerpoint/2010/main" val="36636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1AFABDE9-AE4D-45BB-867A-CA12E00B6520}"/>
              </a:ext>
            </a:extLst>
          </p:cNvPr>
          <p:cNvSpPr txBox="1"/>
          <p:nvPr/>
        </p:nvSpPr>
        <p:spPr>
          <a:xfrm>
            <a:off x="-114300" y="3066008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4.- RELACION CON USUARIOS Y USUARIAS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7590F6C-0B8B-4541-B275-8A30256D0DA2}"/>
              </a:ext>
            </a:extLst>
          </p:cNvPr>
          <p:cNvSpPr/>
          <p:nvPr/>
        </p:nvSpPr>
        <p:spPr>
          <a:xfrm>
            <a:off x="6946380" y="1150099"/>
            <a:ext cx="46104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Los niveles y tendencias de los principales indicadores y mediciones que reflejan los resultados de la administración. Se consideran los resultados globales, de satisfacción de las personas y de gestión de recursos.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7A13F26-02A6-47D7-B4FF-690878493C74}"/>
              </a:ext>
            </a:extLst>
          </p:cNvPr>
          <p:cNvSpPr txBox="1"/>
          <p:nvPr/>
        </p:nvSpPr>
        <p:spPr>
          <a:xfrm>
            <a:off x="7873349" y="5474347"/>
            <a:ext cx="275655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4">
                    <a:lumMod val="40000"/>
                    <a:lumOff val="60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12 elementos de gestión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8AF956D-24B5-460A-A424-789439730331}"/>
              </a:ext>
            </a:extLst>
          </p:cNvPr>
          <p:cNvGrpSpPr/>
          <p:nvPr/>
        </p:nvGrpSpPr>
        <p:grpSpPr>
          <a:xfrm>
            <a:off x="2799964" y="1607470"/>
            <a:ext cx="4317304" cy="3866877"/>
            <a:chOff x="4590941" y="2106229"/>
            <a:chExt cx="4317304" cy="3866877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13BF5A2-4149-43EB-A314-ADED43ED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41" y="2106229"/>
              <a:ext cx="4317304" cy="3866877"/>
            </a:xfrm>
            <a:prstGeom prst="rect">
              <a:avLst/>
            </a:prstGeom>
          </p:spPr>
        </p:pic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23853F4C-7587-408E-BB90-B57AB457041D}"/>
                </a:ext>
              </a:extLst>
            </p:cNvPr>
            <p:cNvSpPr/>
            <p:nvPr/>
          </p:nvSpPr>
          <p:spPr>
            <a:xfrm>
              <a:off x="5466677" y="2897127"/>
              <a:ext cx="15782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Conocimiento de los usuarios y usuarias.</a:t>
              </a: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6C31874D-B531-45BA-A943-554CDC9D763A}"/>
                </a:ext>
              </a:extLst>
            </p:cNvPr>
            <p:cNvSpPr/>
            <p:nvPr/>
          </p:nvSpPr>
          <p:spPr>
            <a:xfrm>
              <a:off x="4835442" y="2897127"/>
              <a:ext cx="44824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4.1 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07473E2-B227-435D-B796-C343ED258169}"/>
                </a:ext>
              </a:extLst>
            </p:cNvPr>
            <p:cNvSpPr/>
            <p:nvPr/>
          </p:nvSpPr>
          <p:spPr>
            <a:xfrm>
              <a:off x="6547170" y="3616120"/>
              <a:ext cx="159836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Gestión de la relación con los usuarios y usuarias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4DD639C-BB46-4FB0-96FB-E1C2D150B82C}"/>
                </a:ext>
              </a:extLst>
            </p:cNvPr>
            <p:cNvSpPr/>
            <p:nvPr/>
          </p:nvSpPr>
          <p:spPr>
            <a:xfrm>
              <a:off x="8321565" y="3648310"/>
              <a:ext cx="41065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4.2 </a:t>
              </a: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E7E00460-54A7-43B8-BBA8-F83F278BC234}"/>
                </a:ext>
              </a:extLst>
            </p:cNvPr>
            <p:cNvSpPr/>
            <p:nvPr/>
          </p:nvSpPr>
          <p:spPr>
            <a:xfrm>
              <a:off x="5418658" y="4542862"/>
              <a:ext cx="167431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Medición de la satisfacción e insatisfacción de usuarios y usuarias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B31D170B-7890-4794-A25C-967A311AD974}"/>
                </a:ext>
              </a:extLst>
            </p:cNvPr>
            <p:cNvSpPr/>
            <p:nvPr/>
          </p:nvSpPr>
          <p:spPr>
            <a:xfrm>
              <a:off x="4932249" y="4796778"/>
              <a:ext cx="4035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4.3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04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1AFABDE9-AE4D-45BB-867A-CA12E00B6520}"/>
              </a:ext>
            </a:extLst>
          </p:cNvPr>
          <p:cNvSpPr txBox="1"/>
          <p:nvPr/>
        </p:nvSpPr>
        <p:spPr>
          <a:xfrm>
            <a:off x="-114300" y="3066008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5.- PRESTACIÓN DE SERVICIOS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7C5545-5B7B-4396-B674-22E20434044A}"/>
              </a:ext>
            </a:extLst>
          </p:cNvPr>
          <p:cNvSpPr/>
          <p:nvPr/>
        </p:nvSpPr>
        <p:spPr>
          <a:xfrm>
            <a:off x="8233523" y="1831727"/>
            <a:ext cx="3521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Los aspectos clave de la prestación de servicios que entrega la organización.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2853F6-8C25-4247-9F64-78F8D7F5FD39}"/>
              </a:ext>
            </a:extLst>
          </p:cNvPr>
          <p:cNvSpPr txBox="1"/>
          <p:nvPr/>
        </p:nvSpPr>
        <p:spPr>
          <a:xfrm>
            <a:off x="8814099" y="4841382"/>
            <a:ext cx="25029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4">
                    <a:lumMod val="40000"/>
                    <a:lumOff val="60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21 elementos de gestión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FAAD847-0FE2-439E-BCCC-2EDEF7DA8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99">
            <a:off x="3374457" y="2550172"/>
            <a:ext cx="3454423" cy="269366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335BAC27-3AB0-4F55-96F7-A8C23D52C67B}"/>
              </a:ext>
            </a:extLst>
          </p:cNvPr>
          <p:cNvGrpSpPr/>
          <p:nvPr/>
        </p:nvGrpSpPr>
        <p:grpSpPr>
          <a:xfrm>
            <a:off x="2846498" y="1336477"/>
            <a:ext cx="5979865" cy="5121055"/>
            <a:chOff x="3917014" y="1736945"/>
            <a:chExt cx="5979865" cy="512105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D56817B-40A2-4033-B7CE-9964B9AE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14" y="1736945"/>
              <a:ext cx="5979865" cy="5121055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E41FB1D-6259-4386-A9B6-2A2D97C251C2}"/>
                </a:ext>
              </a:extLst>
            </p:cNvPr>
            <p:cNvSpPr/>
            <p:nvPr/>
          </p:nvSpPr>
          <p:spPr>
            <a:xfrm>
              <a:off x="6064082" y="2185431"/>
              <a:ext cx="12187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5.1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Diseño y adecuación de servicios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D727251-287D-4900-9820-62FB059DAC78}"/>
                </a:ext>
              </a:extLst>
            </p:cNvPr>
            <p:cNvSpPr/>
            <p:nvPr/>
          </p:nvSpPr>
          <p:spPr>
            <a:xfrm>
              <a:off x="7645926" y="3303721"/>
              <a:ext cx="138495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5.2 </a:t>
              </a:r>
            </a:p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Gestión de los procesos principales asociados a los servicios de la organización.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27859F5-0819-4BAF-8DCC-27F0677C55AD}"/>
                </a:ext>
              </a:extLst>
            </p:cNvPr>
            <p:cNvSpPr/>
            <p:nvPr/>
          </p:nvSpPr>
          <p:spPr>
            <a:xfrm>
              <a:off x="7008186" y="5421737"/>
              <a:ext cx="12754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5.3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Gestión de los procesos de apoyo.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DD724AE-C22A-4AED-935C-4AA04A5581D3}"/>
                </a:ext>
              </a:extLst>
            </p:cNvPr>
            <p:cNvSpPr/>
            <p:nvPr/>
          </p:nvSpPr>
          <p:spPr>
            <a:xfrm>
              <a:off x="4955104" y="5241850"/>
              <a:ext cx="14054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5.4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Gestión de la relación con organismos asociados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D6ED0041-A34C-4DD0-9235-826E328B2128}"/>
                </a:ext>
              </a:extLst>
            </p:cNvPr>
            <p:cNvSpPr/>
            <p:nvPr/>
          </p:nvSpPr>
          <p:spPr>
            <a:xfrm>
              <a:off x="4232334" y="3361579"/>
              <a:ext cx="15632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5.5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Gestión de la calidad de los proveedores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1AFABDE9-AE4D-45BB-867A-CA12E00B6520}"/>
              </a:ext>
            </a:extLst>
          </p:cNvPr>
          <p:cNvSpPr txBox="1"/>
          <p:nvPr/>
        </p:nvSpPr>
        <p:spPr>
          <a:xfrm>
            <a:off x="-114300" y="3066008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6.- INFORMACIÓN Y ANÁLISIS DEL SERVICIO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45AFE5A-FAAF-497B-9206-1DD924ABAE38}"/>
              </a:ext>
            </a:extLst>
          </p:cNvPr>
          <p:cNvSpPr/>
          <p:nvPr/>
        </p:nvSpPr>
        <p:spPr>
          <a:xfrm>
            <a:off x="7607430" y="1909958"/>
            <a:ext cx="4110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El sistema de medición de rendimiento del servicio y cómo se analizan los datos y la información respectiva.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7436240-80A8-4793-8923-C2D17F7F8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7" y="1776398"/>
            <a:ext cx="5304386" cy="508160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8B1F2AA2-49E2-4086-90DF-BD9F12F8BE35}"/>
              </a:ext>
            </a:extLst>
          </p:cNvPr>
          <p:cNvSpPr/>
          <p:nvPr/>
        </p:nvSpPr>
        <p:spPr>
          <a:xfrm>
            <a:off x="3897191" y="4013602"/>
            <a:ext cx="139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6.1 </a:t>
            </a:r>
          </a:p>
          <a:p>
            <a:pPr lvl="0" algn="ctr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Medición del desempeño de los servicios.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DCAA577-76E0-47C5-A22E-88AC7D0D1706}"/>
              </a:ext>
            </a:extLst>
          </p:cNvPr>
          <p:cNvSpPr/>
          <p:nvPr/>
        </p:nvSpPr>
        <p:spPr>
          <a:xfrm>
            <a:off x="5843018" y="3942060"/>
            <a:ext cx="15139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1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6.2 </a:t>
            </a:r>
          </a:p>
          <a:p>
            <a:pPr lvl="0" algn="ctr"/>
            <a:r>
              <a:rPr lang="es-MX" sz="11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Análisis del desempeño de los servicios de la organización.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1189B84-F256-4E06-8068-C3067BD273FC}"/>
              </a:ext>
            </a:extLst>
          </p:cNvPr>
          <p:cNvSpPr txBox="1"/>
          <p:nvPr/>
        </p:nvSpPr>
        <p:spPr>
          <a:xfrm>
            <a:off x="8891278" y="4573002"/>
            <a:ext cx="23737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4">
                    <a:lumMod val="40000"/>
                    <a:lumOff val="60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6 elementos de gestión</a:t>
            </a:r>
          </a:p>
        </p:txBody>
      </p:sp>
    </p:spTree>
    <p:extLst>
      <p:ext uri="{BB962C8B-B14F-4D97-AF65-F5344CB8AC3E}">
        <p14:creationId xmlns:p14="http://schemas.microsoft.com/office/powerpoint/2010/main" val="182306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1AFABDE9-AE4D-45BB-867A-CA12E00B6520}"/>
              </a:ext>
            </a:extLst>
          </p:cNvPr>
          <p:cNvSpPr txBox="1"/>
          <p:nvPr/>
        </p:nvSpPr>
        <p:spPr>
          <a:xfrm>
            <a:off x="-114300" y="3258639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7A.- RESULTADOS DE GESTIÓN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B6BC8C-881F-421B-B339-63989F7E6978}"/>
              </a:ext>
            </a:extLst>
          </p:cNvPr>
          <p:cNvSpPr/>
          <p:nvPr/>
        </p:nvSpPr>
        <p:spPr>
          <a:xfrm>
            <a:off x="6839184" y="1331439"/>
            <a:ext cx="4593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Los niveles y tendencias de los principales indicadores y mediciones que reflejan los resultados de la administración de la organización. Se consideran los resultados globales, de satisfacción de las personas y de la gestión de recursos.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Se consideran para su evaluación, los valores de los últimos tres años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E78305-9B05-4C1F-ACE0-7FA5A79DB383}"/>
              </a:ext>
            </a:extLst>
          </p:cNvPr>
          <p:cNvSpPr txBox="1"/>
          <p:nvPr/>
        </p:nvSpPr>
        <p:spPr>
          <a:xfrm>
            <a:off x="7877417" y="5847637"/>
            <a:ext cx="251670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4">
                    <a:lumMod val="40000"/>
                    <a:lumOff val="60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6 elementos de gestión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EF98BB0-888E-4306-BF6C-971813A8049A}"/>
              </a:ext>
            </a:extLst>
          </p:cNvPr>
          <p:cNvGrpSpPr/>
          <p:nvPr/>
        </p:nvGrpSpPr>
        <p:grpSpPr>
          <a:xfrm>
            <a:off x="2636087" y="1739810"/>
            <a:ext cx="4267637" cy="3912300"/>
            <a:chOff x="121487" y="1890102"/>
            <a:chExt cx="4267637" cy="39123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9E3C243-DEAA-4892-A2A2-FA338DD3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7615">
              <a:off x="121487" y="1890102"/>
              <a:ext cx="4267637" cy="39123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8DF2FB6-3731-415A-B01C-2F14547F270B}"/>
                </a:ext>
              </a:extLst>
            </p:cNvPr>
            <p:cNvSpPr/>
            <p:nvPr/>
          </p:nvSpPr>
          <p:spPr>
            <a:xfrm>
              <a:off x="1032235" y="2577934"/>
              <a:ext cx="14847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7.A.1.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Resultados de la gestión de la Institución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84E1E4E-A080-4178-982C-5F1043BCCAFA}"/>
                </a:ext>
              </a:extLst>
            </p:cNvPr>
            <p:cNvSpPr/>
            <p:nvPr/>
          </p:nvSpPr>
          <p:spPr>
            <a:xfrm>
              <a:off x="1458798" y="4485299"/>
              <a:ext cx="21163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7.A.2. </a:t>
              </a:r>
            </a:p>
            <a:p>
              <a:pPr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Resultados de la satisfacción de las personas servidoras públicas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82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>
            <a:extLst>
              <a:ext uri="{FF2B5EF4-FFF2-40B4-BE49-F238E27FC236}">
                <a16:creationId xmlns:a16="http://schemas.microsoft.com/office/drawing/2014/main" id="{1AFABDE9-AE4D-45BB-867A-CA12E00B6520}"/>
              </a:ext>
            </a:extLst>
          </p:cNvPr>
          <p:cNvSpPr txBox="1"/>
          <p:nvPr/>
        </p:nvSpPr>
        <p:spPr>
          <a:xfrm>
            <a:off x="-114300" y="3258639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7B.- RESULTADOS DE CALIDAD EN EL SERVICIO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032D03-35F7-4D99-AD3E-2A0142056A24}"/>
              </a:ext>
            </a:extLst>
          </p:cNvPr>
          <p:cNvSpPr/>
          <p:nvPr/>
        </p:nvSpPr>
        <p:spPr>
          <a:xfrm>
            <a:off x="7142905" y="1120676"/>
            <a:ext cx="4498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Los niveles y tendencias de los principales indicadores y mediciones que reflejan los resultados del servicio. Se consideran los resultados de eficacia y eficiencia del servicio, de satisfacción de los usuarios y usuarias y de proveedores y organismos asociados. 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Se evalúan los valores para los últimos tres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7249E6-44B4-4132-8414-CB28D381D671}"/>
              </a:ext>
            </a:extLst>
          </p:cNvPr>
          <p:cNvSpPr txBox="1"/>
          <p:nvPr/>
        </p:nvSpPr>
        <p:spPr>
          <a:xfrm>
            <a:off x="8254198" y="5956400"/>
            <a:ext cx="227631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4">
                    <a:lumMod val="40000"/>
                    <a:lumOff val="60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9 elementos de gestión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90FA38-25A6-4176-A0E3-8AA8F479A111}"/>
              </a:ext>
            </a:extLst>
          </p:cNvPr>
          <p:cNvGrpSpPr/>
          <p:nvPr/>
        </p:nvGrpSpPr>
        <p:grpSpPr>
          <a:xfrm>
            <a:off x="2957676" y="1491578"/>
            <a:ext cx="3829329" cy="4177130"/>
            <a:chOff x="516428" y="2050593"/>
            <a:chExt cx="3322327" cy="362407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5808BF0-6063-40B3-8F54-1108B655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81712">
              <a:off x="365552" y="2201469"/>
              <a:ext cx="3624079" cy="3322327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8E71354-72EA-49FB-86C2-2027513EC678}"/>
                </a:ext>
              </a:extLst>
            </p:cNvPr>
            <p:cNvSpPr/>
            <p:nvPr/>
          </p:nvSpPr>
          <p:spPr>
            <a:xfrm>
              <a:off x="2177592" y="2604275"/>
              <a:ext cx="1515361" cy="88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7.B.1.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Resultados de efectividad de la organización en la prestación de servicios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7B86241-02DC-4ACF-BDAC-BEBC72644032}"/>
                </a:ext>
              </a:extLst>
            </p:cNvPr>
            <p:cNvSpPr/>
            <p:nvPr/>
          </p:nvSpPr>
          <p:spPr>
            <a:xfrm>
              <a:off x="1025165" y="4098932"/>
              <a:ext cx="1501219" cy="88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7.B.2. </a:t>
              </a:r>
            </a:p>
            <a:p>
              <a:pPr lvl="0" algn="ctr"/>
              <a:r>
                <a:rPr lang="es-MX" sz="1200" dirty="0">
                  <a:solidFill>
                    <a:schemeClr val="bg2">
                      <a:lumMod val="10000"/>
                    </a:schemeClr>
                  </a:solidFill>
                  <a:latin typeface="Proxima Nova Lt" panose="02000506030000020004" pitchFamily="50" charset="0"/>
                </a:rPr>
                <a:t>Resultados de la satisfacción de los usuarios de servicios de la organización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23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2843E3B-4637-4FED-990C-34F1F2C80059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3944A0-FCB3-41AF-B6C9-8D148DB9B94B}"/>
              </a:ext>
            </a:extLst>
          </p:cNvPr>
          <p:cNvSpPr txBox="1"/>
          <p:nvPr/>
        </p:nvSpPr>
        <p:spPr>
          <a:xfrm>
            <a:off x="512366" y="2700128"/>
            <a:ext cx="4545409" cy="2672526"/>
          </a:xfrm>
          <a:prstGeom prst="rect">
            <a:avLst/>
          </a:prstGeom>
          <a:noFill/>
          <a:ln>
            <a:solidFill>
              <a:srgbClr val="EBC8B8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Se aplica a los elementos de gestión de los criterios 1 al 6 del Modelo de Gestión de la Calidad SIGUE, es decir a los criterios relacionados con procesos, y tiene como unidad de análisis la práctica con la que se aborda cada elemento de gestión y su nivel de desarrollo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Anaheim" panose="020B0604020202020204" charset="0"/>
                <a:cs typeface="Anaheim" panose="020B0604020202020204" charset="0"/>
              </a:rPr>
              <a:t>.</a:t>
            </a:r>
          </a:p>
        </p:txBody>
      </p:sp>
      <p:sp>
        <p:nvSpPr>
          <p:cNvPr id="11" name="Google Shape;421;p27">
            <a:extLst>
              <a:ext uri="{FF2B5EF4-FFF2-40B4-BE49-F238E27FC236}">
                <a16:creationId xmlns:a16="http://schemas.microsoft.com/office/drawing/2014/main" id="{324CCEA8-619B-4CAC-A5F5-97FF3C52868A}"/>
              </a:ext>
            </a:extLst>
          </p:cNvPr>
          <p:cNvSpPr txBox="1">
            <a:spLocks/>
          </p:cNvSpPr>
          <p:nvPr/>
        </p:nvSpPr>
        <p:spPr>
          <a:xfrm>
            <a:off x="820361" y="2137425"/>
            <a:ext cx="4318754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Staatliches"/>
              <a:buNone/>
              <a:defRPr sz="60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Método de enfoque y despliegue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85C06D7-8888-4D75-8FD3-6A994069EAD6}"/>
              </a:ext>
            </a:extLst>
          </p:cNvPr>
          <p:cNvSpPr txBox="1"/>
          <p:nvPr/>
        </p:nvSpPr>
        <p:spPr>
          <a:xfrm>
            <a:off x="6096000" y="2884793"/>
            <a:ext cx="4898330" cy="2303195"/>
          </a:xfrm>
          <a:prstGeom prst="rect">
            <a:avLst/>
          </a:prstGeom>
          <a:noFill/>
          <a:ln>
            <a:solidFill>
              <a:srgbClr val="4C65B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Se aplica en los elementos de gestión del criterio 7 A y 7 B de Resultados del Modelo de Gestión de la Calidad SIGUE. Se basa en la identificación del nivel alcanzado por los indicadores reportados por cada uno de los elementos, en los últimos 3 años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Anaheim" panose="020B0604020202020204" charset="0"/>
              </a:rPr>
              <a:t>.</a:t>
            </a:r>
          </a:p>
        </p:txBody>
      </p:sp>
      <p:sp>
        <p:nvSpPr>
          <p:cNvPr id="20" name="Google Shape;421;p27">
            <a:extLst>
              <a:ext uri="{FF2B5EF4-FFF2-40B4-BE49-F238E27FC236}">
                <a16:creationId xmlns:a16="http://schemas.microsoft.com/office/drawing/2014/main" id="{BBC01D9A-3BF7-4918-8CDE-204DFFE06F1F}"/>
              </a:ext>
            </a:extLst>
          </p:cNvPr>
          <p:cNvSpPr txBox="1">
            <a:spLocks/>
          </p:cNvSpPr>
          <p:nvPr/>
        </p:nvSpPr>
        <p:spPr>
          <a:xfrm>
            <a:off x="6520815" y="2137425"/>
            <a:ext cx="40487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Staatliches"/>
              <a:buNone/>
              <a:defRPr sz="60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Método de análisis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73691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2843E3B-4637-4FED-990C-34F1F2C80059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“PROCESOS”</a:t>
            </a:r>
          </a:p>
        </p:txBody>
      </p:sp>
      <p:sp>
        <p:nvSpPr>
          <p:cNvPr id="8" name="Google Shape;2440;p41">
            <a:extLst>
              <a:ext uri="{FF2B5EF4-FFF2-40B4-BE49-F238E27FC236}">
                <a16:creationId xmlns:a16="http://schemas.microsoft.com/office/drawing/2014/main" id="{E2199D48-0962-4394-8F1C-1E6B21692EC0}"/>
              </a:ext>
            </a:extLst>
          </p:cNvPr>
          <p:cNvSpPr/>
          <p:nvPr/>
        </p:nvSpPr>
        <p:spPr>
          <a:xfrm>
            <a:off x="134869" y="3020814"/>
            <a:ext cx="2886214" cy="3456185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BBC3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2443;p41">
            <a:extLst>
              <a:ext uri="{FF2B5EF4-FFF2-40B4-BE49-F238E27FC236}">
                <a16:creationId xmlns:a16="http://schemas.microsoft.com/office/drawing/2014/main" id="{24E7C008-4678-4850-BC31-37D8DF8BBA26}"/>
              </a:ext>
            </a:extLst>
          </p:cNvPr>
          <p:cNvSpPr txBox="1">
            <a:spLocks/>
          </p:cNvSpPr>
          <p:nvPr/>
        </p:nvSpPr>
        <p:spPr>
          <a:xfrm>
            <a:off x="5611734" y="3429000"/>
            <a:ext cx="3343052" cy="523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EJEMPLO DE REDACCIÓN</a:t>
            </a: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4D3F3370-6F95-4E97-9861-6941D66C5775}"/>
              </a:ext>
            </a:extLst>
          </p:cNvPr>
          <p:cNvSpPr/>
          <p:nvPr/>
        </p:nvSpPr>
        <p:spPr>
          <a:xfrm>
            <a:off x="3303716" y="3962400"/>
            <a:ext cx="8494022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740AA4-BD98-473C-B6D0-AE213223CF81}"/>
              </a:ext>
            </a:extLst>
          </p:cNvPr>
          <p:cNvSpPr txBox="1"/>
          <p:nvPr/>
        </p:nvSpPr>
        <p:spPr>
          <a:xfrm>
            <a:off x="3639985" y="4144792"/>
            <a:ext cx="7821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Gotham Book" panose="02000604040000020004" pitchFamily="50" charset="0"/>
              </a:rPr>
              <a:t>¿Qué se hace? Se realizó un evento al final de año denominado “Reconocimiento al Desarrollo de la Gestión Pública”.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Gotham Book" panose="02000604040000020004" pitchFamily="50" charset="0"/>
              </a:rPr>
              <a:t>¿Cómo se hace? El objetivo del evento es reconocer y motivar aquellas Dependencias y Entidades mejores evaluadas en el Modelo SIGUE GTO de Gestión de la Calidad.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Gotham Book" panose="02000604040000020004" pitchFamily="50" charset="0"/>
              </a:rPr>
              <a:t>¿Desde cuando se hace? Es el primer año que se realiza.</a:t>
            </a:r>
          </a:p>
        </p:txBody>
      </p:sp>
      <p:sp>
        <p:nvSpPr>
          <p:cNvPr id="15" name="Google Shape;2453;p41">
            <a:extLst>
              <a:ext uri="{FF2B5EF4-FFF2-40B4-BE49-F238E27FC236}">
                <a16:creationId xmlns:a16="http://schemas.microsoft.com/office/drawing/2014/main" id="{FFC74D1A-1EE1-4C0B-9E2F-C39EB6E99A95}"/>
              </a:ext>
            </a:extLst>
          </p:cNvPr>
          <p:cNvSpPr txBox="1">
            <a:spLocks/>
          </p:cNvSpPr>
          <p:nvPr/>
        </p:nvSpPr>
        <p:spPr>
          <a:xfrm>
            <a:off x="183111" y="1926519"/>
            <a:ext cx="275082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1.- Enfoque Incipiente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61A37C-DEF0-4F0B-B25C-7F869972B7CB}"/>
              </a:ext>
            </a:extLst>
          </p:cNvPr>
          <p:cNvSpPr txBox="1"/>
          <p:nvPr/>
        </p:nvSpPr>
        <p:spPr>
          <a:xfrm>
            <a:off x="134869" y="3135935"/>
            <a:ext cx="2642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Se ha desarrollado una práctica, pero:</a:t>
            </a:r>
          </a:p>
          <a:p>
            <a:pPr lvl="0" algn="ctr"/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Gotham Book" panose="02000604040000020004" pitchFamily="50" charset="0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Está recién partiendo, o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Se ha incorporado en la planeación se han definido plazos, responsables y hay recursos comprometidos en aplicarla.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A3B9FC-6448-4A03-A8F2-0B1219CA0468}"/>
              </a:ext>
            </a:extLst>
          </p:cNvPr>
          <p:cNvSpPr/>
          <p:nvPr/>
        </p:nvSpPr>
        <p:spPr>
          <a:xfrm>
            <a:off x="183111" y="5655460"/>
            <a:ext cx="259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Despliegue parcial: se aplica en al menos un área importante.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ADA345-39A7-4B08-9A35-F5BF763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13" y="2670859"/>
            <a:ext cx="272762" cy="2727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2F3274-C861-4CE6-8969-CB66204EAE78}"/>
              </a:ext>
            </a:extLst>
          </p:cNvPr>
          <p:cNvSpPr/>
          <p:nvPr/>
        </p:nvSpPr>
        <p:spPr>
          <a:xfrm>
            <a:off x="3244698" y="1774070"/>
            <a:ext cx="86120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  <a:sym typeface="Arial"/>
              </a:rPr>
              <a:t>Elemento de Gestión “Ejemplo”: </a:t>
            </a:r>
          </a:p>
          <a:p>
            <a:pPr algn="ctr"/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2.2.2.- ¿Cómo se refuerza, motiva y reconoce al personal de la organización para que éstos desarrollen sus potencialidades?</a:t>
            </a:r>
          </a:p>
        </p:txBody>
      </p:sp>
    </p:spTree>
    <p:extLst>
      <p:ext uri="{BB962C8B-B14F-4D97-AF65-F5344CB8AC3E}">
        <p14:creationId xmlns:p14="http://schemas.microsoft.com/office/powerpoint/2010/main" val="369056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0;p41">
            <a:extLst>
              <a:ext uri="{FF2B5EF4-FFF2-40B4-BE49-F238E27FC236}">
                <a16:creationId xmlns:a16="http://schemas.microsoft.com/office/drawing/2014/main" id="{E2199D48-0962-4394-8F1C-1E6B21692EC0}"/>
              </a:ext>
            </a:extLst>
          </p:cNvPr>
          <p:cNvSpPr/>
          <p:nvPr/>
        </p:nvSpPr>
        <p:spPr>
          <a:xfrm>
            <a:off x="134869" y="3463759"/>
            <a:ext cx="2886214" cy="3013240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BBC3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443;p41">
            <a:extLst>
              <a:ext uri="{FF2B5EF4-FFF2-40B4-BE49-F238E27FC236}">
                <a16:creationId xmlns:a16="http://schemas.microsoft.com/office/drawing/2014/main" id="{24E7C008-4678-4850-BC31-37D8DF8BBA26}"/>
              </a:ext>
            </a:extLst>
          </p:cNvPr>
          <p:cNvSpPr txBox="1">
            <a:spLocks/>
          </p:cNvSpPr>
          <p:nvPr/>
        </p:nvSpPr>
        <p:spPr>
          <a:xfrm>
            <a:off x="5611734" y="3429000"/>
            <a:ext cx="3343052" cy="523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/>
                <a:sym typeface="Arial"/>
              </a:rPr>
              <a:t>EJEMPLO DE REDACCIÓN</a:t>
            </a: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4D3F3370-6F95-4E97-9861-6941D66C5775}"/>
              </a:ext>
            </a:extLst>
          </p:cNvPr>
          <p:cNvSpPr/>
          <p:nvPr/>
        </p:nvSpPr>
        <p:spPr>
          <a:xfrm>
            <a:off x="3303716" y="3962400"/>
            <a:ext cx="8494022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2453;p41">
            <a:extLst>
              <a:ext uri="{FF2B5EF4-FFF2-40B4-BE49-F238E27FC236}">
                <a16:creationId xmlns:a16="http://schemas.microsoft.com/office/drawing/2014/main" id="{FFC74D1A-1EE1-4C0B-9E2F-C39EB6E99A95}"/>
              </a:ext>
            </a:extLst>
          </p:cNvPr>
          <p:cNvSpPr txBox="1">
            <a:spLocks/>
          </p:cNvSpPr>
          <p:nvPr/>
        </p:nvSpPr>
        <p:spPr>
          <a:xfrm>
            <a:off x="335244" y="2273809"/>
            <a:ext cx="275082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 Condensed" panose="020B0502040204020203" pitchFamily="34" charset="0"/>
                <a:ea typeface="+mn-ea"/>
              </a:rPr>
              <a:t>2.- Enfoque Sistemático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61A37C-DEF0-4F0B-B25C-7F869972B7CB}"/>
              </a:ext>
            </a:extLst>
          </p:cNvPr>
          <p:cNvSpPr txBox="1"/>
          <p:nvPr/>
        </p:nvSpPr>
        <p:spPr>
          <a:xfrm>
            <a:off x="210086" y="3585253"/>
            <a:ext cx="2696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La(s) práctica(s) desarrolladas son empleadas en etapas secuenciales repetitivas y predecibles, es decir, se realizan periódicamente y tiene establecido el objetivo para el que fueron creadas.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A3B9FC-6448-4A03-A8F2-0B1219CA0468}"/>
              </a:ext>
            </a:extLst>
          </p:cNvPr>
          <p:cNvSpPr/>
          <p:nvPr/>
        </p:nvSpPr>
        <p:spPr>
          <a:xfrm>
            <a:off x="288157" y="5569735"/>
            <a:ext cx="259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Despliegue parcial: se aplica en algunas áreas importantes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ADA345-39A7-4B08-9A35-F5BF763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84" y="3018149"/>
            <a:ext cx="272762" cy="2727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2F3274-C861-4CE6-8969-CB66204EAE78}"/>
              </a:ext>
            </a:extLst>
          </p:cNvPr>
          <p:cNvSpPr/>
          <p:nvPr/>
        </p:nvSpPr>
        <p:spPr>
          <a:xfrm>
            <a:off x="3244698" y="1774070"/>
            <a:ext cx="86120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sym typeface="Arial"/>
              </a:rPr>
              <a:t>Elemento de Gestión “Ejemplo”: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2.2.2.- ¿Cómo se refuerza, motiva y reconoce al personal de la organización para que éstos desarrollen sus potencialidades?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11ECF3-6D29-429A-95B8-ECF7914D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4" y="3018149"/>
            <a:ext cx="272762" cy="27276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148BE79-602F-4236-88B6-75A084E12EED}"/>
              </a:ext>
            </a:extLst>
          </p:cNvPr>
          <p:cNvSpPr txBox="1"/>
          <p:nvPr/>
        </p:nvSpPr>
        <p:spPr>
          <a:xfrm>
            <a:off x="3439983" y="4311759"/>
            <a:ext cx="824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Gotham Book" panose="02000604040000020004" pitchFamily="50" charset="0"/>
              </a:rPr>
              <a:t>¿Qué se hace? Cada año se realiza un evento denominado “Reconocimiento al Desarrollo de la Gestión Pública”.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Gotham Book" panose="02000604040000020004" pitchFamily="50" charset="0"/>
              </a:rPr>
              <a:t>¿Cómo se hace? El objetivo del evento es reconocer y motivar aquellas Dependencias y Entidades mejores evaluadas en el Modelo SIGUE GTO de Gestión de la Calidad.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Gotham Book" panose="02000604040000020004" pitchFamily="50" charset="0"/>
              </a:rPr>
              <a:t>¿Desde cuando se hace? Este evento se realiza desde la presente administración al final de cada año.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1E2E2C-FCBC-4798-83BA-726E55C8CD5A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“PROCESOS”</a:t>
            </a:r>
          </a:p>
        </p:txBody>
      </p:sp>
    </p:spTree>
    <p:extLst>
      <p:ext uri="{BB962C8B-B14F-4D97-AF65-F5344CB8AC3E}">
        <p14:creationId xmlns:p14="http://schemas.microsoft.com/office/powerpoint/2010/main" val="54735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0;p41">
            <a:extLst>
              <a:ext uri="{FF2B5EF4-FFF2-40B4-BE49-F238E27FC236}">
                <a16:creationId xmlns:a16="http://schemas.microsoft.com/office/drawing/2014/main" id="{E2199D48-0962-4394-8F1C-1E6B21692EC0}"/>
              </a:ext>
            </a:extLst>
          </p:cNvPr>
          <p:cNvSpPr/>
          <p:nvPr/>
        </p:nvSpPr>
        <p:spPr>
          <a:xfrm>
            <a:off x="134869" y="3190875"/>
            <a:ext cx="2886214" cy="3286124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BBC3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443;p41">
            <a:extLst>
              <a:ext uri="{FF2B5EF4-FFF2-40B4-BE49-F238E27FC236}">
                <a16:creationId xmlns:a16="http://schemas.microsoft.com/office/drawing/2014/main" id="{24E7C008-4678-4850-BC31-37D8DF8BBA26}"/>
              </a:ext>
            </a:extLst>
          </p:cNvPr>
          <p:cNvSpPr txBox="1">
            <a:spLocks/>
          </p:cNvSpPr>
          <p:nvPr/>
        </p:nvSpPr>
        <p:spPr>
          <a:xfrm>
            <a:off x="5611734" y="3002889"/>
            <a:ext cx="3343052" cy="523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/>
                <a:sym typeface="Arial"/>
              </a:rPr>
              <a:t>EJEMPLO DE REDACCIÓN</a:t>
            </a: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4D3F3370-6F95-4E97-9861-6941D66C5775}"/>
              </a:ext>
            </a:extLst>
          </p:cNvPr>
          <p:cNvSpPr/>
          <p:nvPr/>
        </p:nvSpPr>
        <p:spPr>
          <a:xfrm>
            <a:off x="3303716" y="3585377"/>
            <a:ext cx="8494022" cy="3148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2453;p41">
            <a:extLst>
              <a:ext uri="{FF2B5EF4-FFF2-40B4-BE49-F238E27FC236}">
                <a16:creationId xmlns:a16="http://schemas.microsoft.com/office/drawing/2014/main" id="{FFC74D1A-1EE1-4C0B-9E2F-C39EB6E99A95}"/>
              </a:ext>
            </a:extLst>
          </p:cNvPr>
          <p:cNvSpPr txBox="1">
            <a:spLocks/>
          </p:cNvSpPr>
          <p:nvPr/>
        </p:nvSpPr>
        <p:spPr>
          <a:xfrm>
            <a:off x="335244" y="1855643"/>
            <a:ext cx="275082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 Condensed" panose="020B0502040204020203" pitchFamily="34" charset="0"/>
                <a:ea typeface="+mn-ea"/>
              </a:rPr>
              <a:t>3.- Enfoque Evaluado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61A37C-DEF0-4F0B-B25C-7F869972B7CB}"/>
              </a:ext>
            </a:extLst>
          </p:cNvPr>
          <p:cNvSpPr txBox="1"/>
          <p:nvPr/>
        </p:nvSpPr>
        <p:spPr>
          <a:xfrm>
            <a:off x="210086" y="3309028"/>
            <a:ext cx="2696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La(s) práctica(s) para abordar el elemento de gestión han sido evaluadas, es decir, hay indicadores definidos que dan cuenta del objetivo, metas establecidas y mediciones para evaluar su efectividad. 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A3B9FC-6448-4A03-A8F2-0B1219CA0468}"/>
              </a:ext>
            </a:extLst>
          </p:cNvPr>
          <p:cNvSpPr/>
          <p:nvPr/>
        </p:nvSpPr>
        <p:spPr>
          <a:xfrm>
            <a:off x="288157" y="5243063"/>
            <a:ext cx="25946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Despliegue total: se aplica en todas las áreas importantes, aunque algunas de ellas pudieran estar en su etapa inicial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ADA345-39A7-4B08-9A35-F5BF763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4" y="2599983"/>
            <a:ext cx="272762" cy="2727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2F3274-C861-4CE6-8969-CB66204EAE78}"/>
              </a:ext>
            </a:extLst>
          </p:cNvPr>
          <p:cNvSpPr/>
          <p:nvPr/>
        </p:nvSpPr>
        <p:spPr>
          <a:xfrm>
            <a:off x="3244698" y="1774070"/>
            <a:ext cx="86120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sym typeface="Arial"/>
              </a:rPr>
              <a:t>Elemento de Gestión “Ejemplo”: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2.2.2.- ¿Cómo se refuerza, motiva y reconoce al personal de la organización para que éstos desarrollen sus potencialidades?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11ECF3-6D29-429A-95B8-ECF7914D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04" y="2599983"/>
            <a:ext cx="272762" cy="2727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8C1C1C-3D6E-4B8F-8F0A-6DD34CE8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24" y="2599983"/>
            <a:ext cx="272762" cy="27276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5669BD-C689-4F79-A0C6-A477F6D4692B}"/>
              </a:ext>
            </a:extLst>
          </p:cNvPr>
          <p:cNvSpPr txBox="1"/>
          <p:nvPr/>
        </p:nvSpPr>
        <p:spPr>
          <a:xfrm>
            <a:off x="3508316" y="3670221"/>
            <a:ext cx="816933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/>
                </a:solidFill>
                <a:latin typeface="Gotham Book" panose="02000604040000020004" pitchFamily="50" charset="0"/>
              </a:rPr>
              <a:t>¿Qué se hace? Cada año se realiza un evento denominado “Reconocimiento al Desarrollo de la Gestión Pública”.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/>
                </a:solidFill>
                <a:latin typeface="Gotham Book" panose="02000604040000020004" pitchFamily="50" charset="0"/>
              </a:rPr>
              <a:t>¿Cómo se hace? El objetivo del evento es reconocer y motivar aquellas Dependencias y Entidades mejores evaluadas en el Modelo SIGUE GTO de Gestión de la Calidad.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/>
                </a:solidFill>
                <a:latin typeface="Gotham Book" panose="02000604040000020004" pitchFamily="50" charset="0"/>
              </a:rPr>
              <a:t>¿Desde cuando se hace? Este evento se realiza desde la presente administración al final de año.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/>
                </a:solidFill>
                <a:latin typeface="Gotham Book" panose="02000604040000020004" pitchFamily="50" charset="0"/>
              </a:rPr>
              <a:t>¿Cuál es el método de evaluación de la práctica? Esta práctica es evaluada con el Clima Organizacional y Cultura Laboral que se entrega por parte de la STRC mediante el siguiente rubro: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3E40EE-3476-44F8-BCAC-96A246933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57202"/>
              </p:ext>
            </p:extLst>
          </p:nvPr>
        </p:nvGraphicFramePr>
        <p:xfrm>
          <a:off x="3939820" y="6022423"/>
          <a:ext cx="7306325" cy="551981"/>
        </p:xfrm>
        <a:graphic>
          <a:graphicData uri="http://schemas.openxmlformats.org/drawingml/2006/table">
            <a:tbl>
              <a:tblPr firstRow="1" bandRow="1"/>
              <a:tblGrid>
                <a:gridCol w="343202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113908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60392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67202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2020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7766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C5602AD0-C526-41DD-B913-C9210C302671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“PROCESOS”</a:t>
            </a:r>
          </a:p>
        </p:txBody>
      </p:sp>
    </p:spTree>
    <p:extLst>
      <p:ext uri="{BB962C8B-B14F-4D97-AF65-F5344CB8AC3E}">
        <p14:creationId xmlns:p14="http://schemas.microsoft.com/office/powerpoint/2010/main" val="375328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2F3C35-7E41-473A-8298-8AA0046C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00040"/>
              </p:ext>
            </p:extLst>
          </p:nvPr>
        </p:nvGraphicFramePr>
        <p:xfrm>
          <a:off x="2901161" y="352424"/>
          <a:ext cx="8957464" cy="63722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6508">
                  <a:extLst>
                    <a:ext uri="{9D8B030D-6E8A-4147-A177-3AD203B41FA5}">
                      <a16:colId xmlns:a16="http://schemas.microsoft.com/office/drawing/2014/main" val="1182826855"/>
                    </a:ext>
                  </a:extLst>
                </a:gridCol>
                <a:gridCol w="7220956">
                  <a:extLst>
                    <a:ext uri="{9D8B030D-6E8A-4147-A177-3AD203B41FA5}">
                      <a16:colId xmlns:a16="http://schemas.microsoft.com/office/drawing/2014/main" val="1850180576"/>
                    </a:ext>
                  </a:extLst>
                </a:gridCol>
              </a:tblGrid>
              <a:tr h="47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10:00 - 10:05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Bienvenida</a:t>
                      </a: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cargo de la Licda. y M. en F. Angélica Barroso Íñiguez, Subsecretaria de Apertura Social y Desarrollo de la Gestión Pública de la STRC.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34793730"/>
                  </a:ext>
                </a:extLst>
              </a:tr>
              <a:tr h="486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10:05 – 10:10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de </a:t>
                      </a: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Resultados de la Evaluación del Modelo SIGUE GTO de Gestión de la Calidad 2023</a:t>
                      </a: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 cargo del Lic. Rubén Ernesto Tovar García, Director de Desarrollo Administrativo.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268415129"/>
                  </a:ext>
                </a:extLst>
              </a:tr>
              <a:tr h="764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10:10 – 10:15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del </a:t>
                      </a:r>
                      <a:r>
                        <a:rPr lang="es-ES_tradnl" sz="1100" b="1" dirty="0">
                          <a:effectLst/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ACUERDO Gubernativo 203</a:t>
                      </a:r>
                      <a:r>
                        <a:rPr lang="es-ES_tradnl" sz="1100" dirty="0">
                          <a:effectLst/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mediante el cual se aprueba y expide el Modelo SIGUE GTO de Gestión de la Calidad, elaborado y propuesto por la Secretaría de Transparencia y Rendición de Cuentas, publicado en el Periódico Oficial del Gobierno del Estado de Guanajuato, Núm. 12, Segunda Parte, de fecha 18 de enero del 2022.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849793844"/>
                  </a:ext>
                </a:extLst>
              </a:tr>
              <a:tr h="79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10:15- 10:40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de la </a:t>
                      </a: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Metodología del Modelo SIGUE GTO de Gestión de la Calidad</a:t>
                      </a: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Dependencias, Entidades y Unidades de Apoyo, a cargo del Lic. Rubén Ernesto Tovar García, Director de Desarrollo Administrativo.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07151466"/>
                  </a:ext>
                </a:extLst>
              </a:tr>
              <a:tr h="79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10:40- 10:55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de la </a:t>
                      </a: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Métrica de evaluación y ejemplos del Modelo SIGUE GTO de Gestión de la Calidad </a:t>
                      </a: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Dependencias, Entidades y Unidades de Apoyo Estatales, a cargo del Lic. Rubén Ernesto Tovar García, Director de Desarrollo Administrativo.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365133344"/>
                  </a:ext>
                </a:extLst>
              </a:tr>
              <a:tr h="79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10:55- 11:10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</a:t>
                      </a: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Cursos de capacitación del Modelo SIGUE GTO de Gestión de la Calidad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en el Campus STRC, a cargo del Lic. Omar Peña Aguilera, Jefe de Desarrollo Administrativo.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207520225"/>
                  </a:ext>
                </a:extLst>
              </a:tr>
              <a:tr h="1149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11:10- 11:15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Acuerdos de la Reunión: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Designación-Ratificación de Enlaces faltantes.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 límite de entrega de formato de autoevaluación.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Periodos de asesoría y capacitaciones.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cargo del Lic. Rubén Ernesto Tovar García, Director de Desarrollo Administrativo.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614141176"/>
                  </a:ext>
                </a:extLst>
              </a:tr>
              <a:tr h="50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11:15- 11:25 horas.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Dudas y comentarios de asistentes.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738196162"/>
                  </a:ext>
                </a:extLst>
              </a:tr>
              <a:tr h="59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11:25- 11:30 horas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la sesión a cargo de la Licda. Rubí Elizabeth Álvarez Casas, Directora General de Mejora de la Gestión Pública de la STRC.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904936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7EB4E30-C98F-451E-90FE-A5F4BB4D9283}"/>
              </a:ext>
            </a:extLst>
          </p:cNvPr>
          <p:cNvSpPr txBox="1"/>
          <p:nvPr/>
        </p:nvSpPr>
        <p:spPr>
          <a:xfrm>
            <a:off x="-114300" y="3429000"/>
            <a:ext cx="282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48332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0;p41">
            <a:extLst>
              <a:ext uri="{FF2B5EF4-FFF2-40B4-BE49-F238E27FC236}">
                <a16:creationId xmlns:a16="http://schemas.microsoft.com/office/drawing/2014/main" id="{E2199D48-0962-4394-8F1C-1E6B21692EC0}"/>
              </a:ext>
            </a:extLst>
          </p:cNvPr>
          <p:cNvSpPr/>
          <p:nvPr/>
        </p:nvSpPr>
        <p:spPr>
          <a:xfrm>
            <a:off x="134869" y="2724150"/>
            <a:ext cx="2886214" cy="3752849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BBC3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443;p41">
            <a:extLst>
              <a:ext uri="{FF2B5EF4-FFF2-40B4-BE49-F238E27FC236}">
                <a16:creationId xmlns:a16="http://schemas.microsoft.com/office/drawing/2014/main" id="{24E7C008-4678-4850-BC31-37D8DF8BBA26}"/>
              </a:ext>
            </a:extLst>
          </p:cNvPr>
          <p:cNvSpPr txBox="1">
            <a:spLocks/>
          </p:cNvSpPr>
          <p:nvPr/>
        </p:nvSpPr>
        <p:spPr>
          <a:xfrm>
            <a:off x="5611734" y="1459193"/>
            <a:ext cx="3343052" cy="523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/>
                <a:sym typeface="Arial"/>
              </a:rPr>
              <a:t>EJEMPLO DE REDACCIÓN</a:t>
            </a: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4D3F3370-6F95-4E97-9861-6941D66C5775}"/>
              </a:ext>
            </a:extLst>
          </p:cNvPr>
          <p:cNvSpPr/>
          <p:nvPr/>
        </p:nvSpPr>
        <p:spPr>
          <a:xfrm>
            <a:off x="3303716" y="1982415"/>
            <a:ext cx="8494022" cy="475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2453;p41">
            <a:extLst>
              <a:ext uri="{FF2B5EF4-FFF2-40B4-BE49-F238E27FC236}">
                <a16:creationId xmlns:a16="http://schemas.microsoft.com/office/drawing/2014/main" id="{FFC74D1A-1EE1-4C0B-9E2F-C39EB6E99A95}"/>
              </a:ext>
            </a:extLst>
          </p:cNvPr>
          <p:cNvSpPr txBox="1">
            <a:spLocks/>
          </p:cNvSpPr>
          <p:nvPr/>
        </p:nvSpPr>
        <p:spPr>
          <a:xfrm>
            <a:off x="335244" y="1459193"/>
            <a:ext cx="275082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 Condensed" panose="020B0502040204020203" pitchFamily="34" charset="0"/>
                <a:ea typeface="+mn-ea"/>
              </a:rPr>
              <a:t>4.- Enfoque Mejorado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61A37C-DEF0-4F0B-B25C-7F869972B7CB}"/>
              </a:ext>
            </a:extLst>
          </p:cNvPr>
          <p:cNvSpPr txBox="1"/>
          <p:nvPr/>
        </p:nvSpPr>
        <p:spPr>
          <a:xfrm>
            <a:off x="224489" y="2830859"/>
            <a:ext cx="2696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En base a las mediciones y análisis realizados, se han establecido planes de acciones correctivas, que han sido implementadas con éxito. Es decir, se ha analizado la información de los sistemas de medición, se han establecido e implementado acciones correctivas, que han tenido éxito, o sea, ha habido una aproximación al cumplimiento de metas. Hay mediciones que dan cuenta de ello. 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ADA345-39A7-4B08-9A35-F5BF763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" y="2203533"/>
            <a:ext cx="272762" cy="2727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11ECF3-6D29-429A-95B8-ECF7914D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4" y="2203533"/>
            <a:ext cx="272762" cy="2727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8C1C1C-3D6E-4B8F-8F0A-6DD34CE8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24" y="2203533"/>
            <a:ext cx="272762" cy="272762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3E40EE-3476-44F8-BCAC-96A246933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82205"/>
              </p:ext>
            </p:extLst>
          </p:nvPr>
        </p:nvGraphicFramePr>
        <p:xfrm>
          <a:off x="3897564" y="4460661"/>
          <a:ext cx="7306325" cy="551981"/>
        </p:xfrm>
        <a:graphic>
          <a:graphicData uri="http://schemas.openxmlformats.org/drawingml/2006/table">
            <a:tbl>
              <a:tblPr firstRow="1" bandRow="1"/>
              <a:tblGrid>
                <a:gridCol w="343202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113908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60392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67202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2020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7766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C65E7C3E-E155-4365-82E7-9742B8CDD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8" y="2203533"/>
            <a:ext cx="272762" cy="27276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BC859F6-85C2-4753-88C6-C35D40A6AFC4}"/>
              </a:ext>
            </a:extLst>
          </p:cNvPr>
          <p:cNvSpPr txBox="1"/>
          <p:nvPr/>
        </p:nvSpPr>
        <p:spPr>
          <a:xfrm>
            <a:off x="3411408" y="2339914"/>
            <a:ext cx="8247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otham Book" panose="02000604040000020004" pitchFamily="50" charset="0"/>
              </a:rPr>
              <a:t>¿Qué se hace? Cada año se realiza un evento denominado “Reconocimiento al Desarrollo de la Gestión Pública”.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otham Book" panose="02000604040000020004" pitchFamily="50" charset="0"/>
              </a:rPr>
              <a:t>¿Cómo se hace? El objetivo del evento es reconocer y motivar aquellas Dependencias y Entidades mejores evaluadas en el Modelo SIGUE GTO de Gestión de la Calidad.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otham Book" panose="02000604040000020004" pitchFamily="50" charset="0"/>
              </a:rPr>
              <a:t>¿Desde cuando se hace? Este evento se realiza desde la presente administración al final de cada año.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otham Book" panose="02000604040000020004" pitchFamily="50" charset="0"/>
              </a:rPr>
              <a:t>¿Cuál es el método de evaluación de la práctica? Esta práctica es evaluada con el Clima Organizacional y Cultura Laboral que se entrega por parte de la STRC mediante el siguiente rubro: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0C2AD3-2895-44FF-A410-5565800D263A}"/>
              </a:ext>
            </a:extLst>
          </p:cNvPr>
          <p:cNvSpPr txBox="1"/>
          <p:nvPr/>
        </p:nvSpPr>
        <p:spPr>
          <a:xfrm>
            <a:off x="3431486" y="5183112"/>
            <a:ext cx="822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Gotham Book" panose="02000604040000020004" pitchFamily="50" charset="0"/>
              </a:rPr>
              <a:t>¿Cuáles son las mejoras que se han realizado? Este año una mejora que se implemento fue la publicación y difusión de los trabajos que realizan los servidores públicos con otras instituciones mediante el sistema interno y correo electrónico, con la finalidad de reconocer su trabajo; lo que permitió acercarnos a nuestra meta en la calificación de clima laboral 2021: 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FB464B7D-EEBB-4B73-9CF8-E26996B1A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96448"/>
              </p:ext>
            </p:extLst>
          </p:nvPr>
        </p:nvGraphicFramePr>
        <p:xfrm>
          <a:off x="4086225" y="6133200"/>
          <a:ext cx="7117665" cy="495300"/>
        </p:xfrm>
        <a:graphic>
          <a:graphicData uri="http://schemas.openxmlformats.org/drawingml/2006/table">
            <a:tbl>
              <a:tblPr firstRow="1" bandRow="1"/>
              <a:tblGrid>
                <a:gridCol w="334340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059324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14936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31836"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2021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EA7D5F44-0D58-4101-9A3D-C3A1F0DB49B4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“PROCESOS”</a:t>
            </a:r>
          </a:p>
        </p:txBody>
      </p:sp>
    </p:spTree>
    <p:extLst>
      <p:ext uri="{BB962C8B-B14F-4D97-AF65-F5344CB8AC3E}">
        <p14:creationId xmlns:p14="http://schemas.microsoft.com/office/powerpoint/2010/main" val="154954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0;p41">
            <a:extLst>
              <a:ext uri="{FF2B5EF4-FFF2-40B4-BE49-F238E27FC236}">
                <a16:creationId xmlns:a16="http://schemas.microsoft.com/office/drawing/2014/main" id="{E2199D48-0962-4394-8F1C-1E6B21692EC0}"/>
              </a:ext>
            </a:extLst>
          </p:cNvPr>
          <p:cNvSpPr/>
          <p:nvPr/>
        </p:nvSpPr>
        <p:spPr>
          <a:xfrm>
            <a:off x="134869" y="3429000"/>
            <a:ext cx="2886214" cy="2314575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BBC3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443;p41">
            <a:extLst>
              <a:ext uri="{FF2B5EF4-FFF2-40B4-BE49-F238E27FC236}">
                <a16:creationId xmlns:a16="http://schemas.microsoft.com/office/drawing/2014/main" id="{24E7C008-4678-4850-BC31-37D8DF8BBA26}"/>
              </a:ext>
            </a:extLst>
          </p:cNvPr>
          <p:cNvSpPr txBox="1">
            <a:spLocks/>
          </p:cNvSpPr>
          <p:nvPr/>
        </p:nvSpPr>
        <p:spPr>
          <a:xfrm>
            <a:off x="5611734" y="1459193"/>
            <a:ext cx="3343052" cy="523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/>
                <a:sym typeface="Arial"/>
              </a:rPr>
              <a:t>EJEMPLO DE REDACCIÓN</a:t>
            </a: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4D3F3370-6F95-4E97-9861-6941D66C5775}"/>
              </a:ext>
            </a:extLst>
          </p:cNvPr>
          <p:cNvSpPr/>
          <p:nvPr/>
        </p:nvSpPr>
        <p:spPr>
          <a:xfrm>
            <a:off x="3303716" y="1982415"/>
            <a:ext cx="8494022" cy="475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2453;p41">
            <a:extLst>
              <a:ext uri="{FF2B5EF4-FFF2-40B4-BE49-F238E27FC236}">
                <a16:creationId xmlns:a16="http://schemas.microsoft.com/office/drawing/2014/main" id="{FFC74D1A-1EE1-4C0B-9E2F-C39EB6E99A95}"/>
              </a:ext>
            </a:extLst>
          </p:cNvPr>
          <p:cNvSpPr txBox="1">
            <a:spLocks/>
          </p:cNvSpPr>
          <p:nvPr/>
        </p:nvSpPr>
        <p:spPr>
          <a:xfrm>
            <a:off x="335244" y="2203533"/>
            <a:ext cx="275082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MX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 Condensed" panose="020B0502040204020203" pitchFamily="34" charset="0"/>
                <a:ea typeface="+mn-ea"/>
              </a:rPr>
              <a:t>5.- Enfoque Efectivo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61A37C-DEF0-4F0B-B25C-7F869972B7CB}"/>
              </a:ext>
            </a:extLst>
          </p:cNvPr>
          <p:cNvSpPr txBox="1"/>
          <p:nvPr/>
        </p:nvSpPr>
        <p:spPr>
          <a:xfrm>
            <a:off x="224489" y="3584911"/>
            <a:ext cx="2696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Gotham Book" panose="02000604040000020004" pitchFamily="50" charset="0"/>
              </a:rPr>
              <a:t>Se puede demostrar que la(s) práctica(s) cumple(n) con los objetivos para los que fue(ron) implementada(s). Esto se puede comprobar mediante el cumplimiento de metas. Además, se han establecido nuevas metas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ADA345-39A7-4B08-9A35-F5BF763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" y="2947873"/>
            <a:ext cx="272762" cy="2727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11ECF3-6D29-429A-95B8-ECF7914D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4" y="2947873"/>
            <a:ext cx="272762" cy="2727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8C1C1C-3D6E-4B8F-8F0A-6DD34CE8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24" y="2947873"/>
            <a:ext cx="272762" cy="272762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3E40EE-3476-44F8-BCAC-96A246933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37582"/>
              </p:ext>
            </p:extLst>
          </p:nvPr>
        </p:nvGraphicFramePr>
        <p:xfrm>
          <a:off x="3897564" y="2969884"/>
          <a:ext cx="7306325" cy="551981"/>
        </p:xfrm>
        <a:graphic>
          <a:graphicData uri="http://schemas.openxmlformats.org/drawingml/2006/table">
            <a:tbl>
              <a:tblPr firstRow="1" bandRow="1"/>
              <a:tblGrid>
                <a:gridCol w="343202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113908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60392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67202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2020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7766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C65E7C3E-E155-4365-82E7-9742B8CDD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8" y="2947873"/>
            <a:ext cx="272762" cy="27276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BC859F6-85C2-4753-88C6-C35D40A6AFC4}"/>
              </a:ext>
            </a:extLst>
          </p:cNvPr>
          <p:cNvSpPr txBox="1"/>
          <p:nvPr/>
        </p:nvSpPr>
        <p:spPr>
          <a:xfrm>
            <a:off x="3411408" y="2339914"/>
            <a:ext cx="82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¿Cuál es el método de evaluación de la práctica? Esta práctica es evaluada con el Clima Organizacional y Cultura Laboral que se entrega por parte de la STRC mediante el siguiente rubro: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0C2AD3-2895-44FF-A410-5565800D263A}"/>
              </a:ext>
            </a:extLst>
          </p:cNvPr>
          <p:cNvSpPr txBox="1"/>
          <p:nvPr/>
        </p:nvSpPr>
        <p:spPr>
          <a:xfrm>
            <a:off x="3431486" y="3690170"/>
            <a:ext cx="822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¿Cuáles son las mejoras que se han realizado? Este año una mejora que se implemento fue la publicación y difusión de los trabajos que realizan los servidores públicos con otras instituciones mediante el sistema interno y correo electrónico, con la finalidad de reconocer su trabajo; lo que permitió acercarnos a nuestra meta en la calificación de clima laboral 2021: 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FB464B7D-EEBB-4B73-9CF8-E26996B1A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0085"/>
              </p:ext>
            </p:extLst>
          </p:nvPr>
        </p:nvGraphicFramePr>
        <p:xfrm>
          <a:off x="4086225" y="4689472"/>
          <a:ext cx="7117665" cy="495300"/>
        </p:xfrm>
        <a:graphic>
          <a:graphicData uri="http://schemas.openxmlformats.org/drawingml/2006/table">
            <a:tbl>
              <a:tblPr firstRow="1" bandRow="1"/>
              <a:tblGrid>
                <a:gridCol w="334340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059324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14936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31836"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2021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D7C86311-A49A-4DEE-9D09-77EB522C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6" y="2947873"/>
            <a:ext cx="272762" cy="27276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4AC2B0D-2A83-47B8-A1B0-F2B675B778B1}"/>
              </a:ext>
            </a:extLst>
          </p:cNvPr>
          <p:cNvSpPr txBox="1"/>
          <p:nvPr/>
        </p:nvSpPr>
        <p:spPr>
          <a:xfrm>
            <a:off x="3411408" y="5394902"/>
            <a:ext cx="822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white"/>
                </a:solidFill>
                <a:latin typeface="Gotham Book" panose="02000604040000020004" pitchFamily="50" charset="0"/>
              </a:rPr>
              <a:t>¿Cómo se pueden demostrar que las prácticas cumplen con los objetivos? En este año se continuaron con las mejoras implementadas lo que permitió llegar a la meta establecida del 85%; por lo cual se replanteo dicha meta para el siguiente año a un 87%.</a:t>
            </a: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58105E7-AE54-4F84-91A0-897217A70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73217"/>
              </p:ext>
            </p:extLst>
          </p:nvPr>
        </p:nvGraphicFramePr>
        <p:xfrm>
          <a:off x="4086225" y="6152751"/>
          <a:ext cx="7117665" cy="495300"/>
        </p:xfrm>
        <a:graphic>
          <a:graphicData uri="http://schemas.openxmlformats.org/drawingml/2006/table">
            <a:tbl>
              <a:tblPr firstRow="1" bandRow="1"/>
              <a:tblGrid>
                <a:gridCol w="3343405">
                  <a:extLst>
                    <a:ext uri="{9D8B030D-6E8A-4147-A177-3AD203B41FA5}">
                      <a16:colId xmlns:a16="http://schemas.microsoft.com/office/drawing/2014/main" val="3398894832"/>
                    </a:ext>
                  </a:extLst>
                </a:gridCol>
                <a:gridCol w="2059324">
                  <a:extLst>
                    <a:ext uri="{9D8B030D-6E8A-4147-A177-3AD203B41FA5}">
                      <a16:colId xmlns:a16="http://schemas.microsoft.com/office/drawing/2014/main" val="858709498"/>
                    </a:ext>
                  </a:extLst>
                </a:gridCol>
                <a:gridCol w="1714936">
                  <a:extLst>
                    <a:ext uri="{9D8B030D-6E8A-4147-A177-3AD203B41FA5}">
                      <a16:colId xmlns:a16="http://schemas.microsoft.com/office/drawing/2014/main" val="2494329214"/>
                    </a:ext>
                  </a:extLst>
                </a:gridCol>
              </a:tblGrid>
              <a:tr h="231836"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Rubro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Calificación 2022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Nueva Meta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1599"/>
                  </a:ext>
                </a:extLst>
              </a:tr>
              <a:tr h="24091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0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Reconocimiento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050" b="0" i="0" u="none" strike="noStrike" cap="none" dirty="0">
                          <a:solidFill>
                            <a:schemeClr val="bg1"/>
                          </a:solidFill>
                          <a:latin typeface="Anaheim" panose="020B0604020202020204" charset="0"/>
                          <a:ea typeface="Arial"/>
                          <a:cs typeface="Arial"/>
                          <a:sym typeface="Arial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5303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6BCE0DB0-530B-4F89-BCF0-42C653755ABB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“PROCESOS”</a:t>
            </a:r>
          </a:p>
        </p:txBody>
      </p:sp>
    </p:spTree>
    <p:extLst>
      <p:ext uri="{BB962C8B-B14F-4D97-AF65-F5344CB8AC3E}">
        <p14:creationId xmlns:p14="http://schemas.microsoft.com/office/powerpoint/2010/main" val="71872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6BCE0DB0-530B-4F89-BCF0-42C653755ABB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MÉTODOS DE EVALUACIÓN “RESULTADOS”</a:t>
            </a:r>
          </a:p>
        </p:txBody>
      </p:sp>
      <p:sp>
        <p:nvSpPr>
          <p:cNvPr id="27" name="Google Shape;2439;p41">
            <a:extLst>
              <a:ext uri="{FF2B5EF4-FFF2-40B4-BE49-F238E27FC236}">
                <a16:creationId xmlns:a16="http://schemas.microsoft.com/office/drawing/2014/main" id="{012110B8-EB6D-4AF3-A147-9910C21F4CA3}"/>
              </a:ext>
            </a:extLst>
          </p:cNvPr>
          <p:cNvSpPr/>
          <p:nvPr/>
        </p:nvSpPr>
        <p:spPr>
          <a:xfrm>
            <a:off x="276398" y="1465593"/>
            <a:ext cx="3637348" cy="5211431"/>
          </a:xfrm>
          <a:prstGeom prst="roundRect">
            <a:avLst>
              <a:gd name="adj" fmla="val 4313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440;p41">
            <a:extLst>
              <a:ext uri="{FF2B5EF4-FFF2-40B4-BE49-F238E27FC236}">
                <a16:creationId xmlns:a16="http://schemas.microsoft.com/office/drawing/2014/main" id="{CA86EE44-A3BD-491E-85CB-4022ADBF939D}"/>
              </a:ext>
            </a:extLst>
          </p:cNvPr>
          <p:cNvSpPr/>
          <p:nvPr/>
        </p:nvSpPr>
        <p:spPr>
          <a:xfrm>
            <a:off x="410588" y="1392381"/>
            <a:ext cx="3555994" cy="5094871"/>
          </a:xfrm>
          <a:prstGeom prst="roundRect">
            <a:avLst>
              <a:gd name="adj" fmla="val 4313"/>
            </a:avLst>
          </a:prstGeom>
          <a:noFill/>
          <a:ln w="15875" cap="flat" cmpd="sng">
            <a:solidFill>
              <a:srgbClr val="EBC8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0FB1F497-C3C6-4FEE-BBD3-6DBD62C7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04783"/>
              </p:ext>
            </p:extLst>
          </p:nvPr>
        </p:nvGraphicFramePr>
        <p:xfrm>
          <a:off x="484906" y="1565959"/>
          <a:ext cx="3345876" cy="4715176"/>
        </p:xfrm>
        <a:graphic>
          <a:graphicData uri="http://schemas.openxmlformats.org/drawingml/2006/table">
            <a:tbl>
              <a:tblPr firstRow="1" bandRow="1"/>
              <a:tblGrid>
                <a:gridCol w="3345876">
                  <a:extLst>
                    <a:ext uri="{9D8B030D-6E8A-4147-A177-3AD203B41FA5}">
                      <a16:colId xmlns:a16="http://schemas.microsoft.com/office/drawing/2014/main" val="3456778138"/>
                    </a:ext>
                  </a:extLst>
                </a:gridCol>
              </a:tblGrid>
              <a:tr h="568375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PUNTAJE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171020"/>
                  </a:ext>
                </a:extLst>
              </a:tr>
              <a:tr h="834498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0.- NO HAY ENFOQUE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766398"/>
                  </a:ext>
                </a:extLst>
              </a:tr>
              <a:tr h="602693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1.- ENFOQUE INCIPIENTE: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7424"/>
                  </a:ext>
                </a:extLst>
              </a:tr>
              <a:tr h="602693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2.- ENFOQUE SISTEMICO: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347607"/>
                  </a:ext>
                </a:extLst>
              </a:tr>
              <a:tr h="622253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3.- ENFOQUE EVALUADO: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56817"/>
                  </a:ext>
                </a:extLst>
              </a:tr>
              <a:tr h="742332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4.- ENFOQUE MEJORADO: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886942"/>
                  </a:ext>
                </a:extLst>
              </a:tr>
              <a:tr h="742332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5.- ENFOQUE EFECTIVO: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924624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5B7D7F37-CDBB-410F-9275-0A9C33E9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96805"/>
              </p:ext>
            </p:extLst>
          </p:nvPr>
        </p:nvGraphicFramePr>
        <p:xfrm>
          <a:off x="4047936" y="1565959"/>
          <a:ext cx="7733476" cy="4715176"/>
        </p:xfrm>
        <a:graphic>
          <a:graphicData uri="http://schemas.openxmlformats.org/drawingml/2006/table">
            <a:tbl>
              <a:tblPr firstRow="1" bandRow="1"/>
              <a:tblGrid>
                <a:gridCol w="7733476">
                  <a:extLst>
                    <a:ext uri="{9D8B030D-6E8A-4147-A177-3AD203B41FA5}">
                      <a16:colId xmlns:a16="http://schemas.microsoft.com/office/drawing/2014/main" val="973030828"/>
                    </a:ext>
                  </a:extLst>
                </a:gridCol>
              </a:tblGrid>
              <a:tr h="568375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DESCRIPCIONES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581295"/>
                  </a:ext>
                </a:extLst>
              </a:tr>
              <a:tr h="8344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No hay datos sobre los indicadores relevantes para este elemento de gestión, o los indicadores presentados no responden a lo solicitado por el elemento de gestión.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383802"/>
                  </a:ext>
                </a:extLst>
              </a:tr>
              <a:tr h="6026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  <a:sym typeface="Arial"/>
                        </a:rPr>
                        <a:t>Hay datos de un año para al menos la mitad de los indicadores relevantes para ese elemento de gestión.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707419"/>
                  </a:ext>
                </a:extLst>
              </a:tr>
              <a:tr h="602693"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Hay datos de un año para todos los indicadores relevantes para ese elemento de gestión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91332"/>
                  </a:ext>
                </a:extLst>
              </a:tr>
              <a:tr h="622253"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  <a:sym typeface="Arial"/>
                        </a:rPr>
                        <a:t>Hay datos de los últimos tres años para al menos la mitad de los indicadores relevantes para ese elemento de gestión</a:t>
                      </a:r>
                      <a:endParaRPr lang="es-MX" sz="1400" kern="12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Gotham Book" panose="02000604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292987"/>
                  </a:ext>
                </a:extLst>
              </a:tr>
              <a:tr h="742332"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  <a:sym typeface="Arial"/>
                        </a:rPr>
                        <a:t>Hay datos de los últimos tres años para todos los indicadores relevantes para ese elemento de gestión y una tendencia positiva para al menos la mitad de ellos</a:t>
                      </a:r>
                      <a:endParaRPr lang="es-MX" sz="1400" kern="12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Gotham Book" panose="02000604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361389"/>
                  </a:ext>
                </a:extLst>
              </a:tr>
              <a:tr h="7423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Gotham Book" panose="02000604040000020004" pitchFamily="50" charset="0"/>
                          <a:ea typeface="+mn-ea"/>
                          <a:cs typeface="+mn-cs"/>
                          <a:sym typeface="Arial"/>
                        </a:rPr>
                        <a:t>Hay datos de los últimos tres años y una tendencia positiva para todos ellos.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53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70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083F87-315D-4659-BB88-C0BC6FF74231}"/>
              </a:ext>
            </a:extLst>
          </p:cNvPr>
          <p:cNvSpPr txBox="1"/>
          <p:nvPr/>
        </p:nvSpPr>
        <p:spPr>
          <a:xfrm>
            <a:off x="9153525" y="3429000"/>
            <a:ext cx="2828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CAMPUS STRC – SIGUE GTO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C166A11-772F-415D-B19F-5694C6D8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06" y="604292"/>
            <a:ext cx="3653097" cy="473258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409A4B2-79AE-4D95-85F4-DA5FBE553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430" y="599346"/>
            <a:ext cx="3686345" cy="473753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83CAAA7-5A84-4ABB-96FD-5CE93B63964C}"/>
              </a:ext>
            </a:extLst>
          </p:cNvPr>
          <p:cNvSpPr txBox="1"/>
          <p:nvPr/>
        </p:nvSpPr>
        <p:spPr>
          <a:xfrm>
            <a:off x="410741" y="5667911"/>
            <a:ext cx="8228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FFFF"/>
                </a:solidFill>
                <a:latin typeface="Gotham Book" panose="02000604040000020004" pitchFamily="50" charset="0"/>
              </a:rPr>
              <a:t>Para tener acceso a alguno de los cursos del campus, se debe de enviar la plantilla con los datos del servidor público para darlo de alta en el sistema; dicha plantilla se puede descargar en el siguiente link</a:t>
            </a:r>
            <a:r>
              <a:rPr lang="es-MX" sz="1400" b="1" dirty="0">
                <a:solidFill>
                  <a:srgbClr val="FFFFFF"/>
                </a:solidFill>
                <a:latin typeface="Gotham Book" panose="02000604040000020004" pitchFamily="50" charset="0"/>
              </a:rPr>
              <a:t>: </a:t>
            </a:r>
            <a:r>
              <a:rPr lang="es-MX" sz="1400" b="1" u="sng" dirty="0">
                <a:solidFill>
                  <a:schemeClr val="bg1"/>
                </a:solidFill>
                <a:latin typeface="Gotham Book" panose="02000604040000020004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https://sigue.strc.guanajuato.gob.mx/wp-content/uploads/2023/06/Plantilla-Campus-STRC.xlsx</a:t>
            </a:r>
            <a:endParaRPr lang="es-MX" sz="1400" b="1" u="sng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41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2843E3B-4637-4FED-990C-34F1F2C80059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ACUERDOS DE LA REUNIÓN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C6B83C-073B-4D0F-ABD7-785D37B0B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14" y="3278767"/>
            <a:ext cx="1535559" cy="15355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289EEAE-787E-48FB-9545-F9D938BF00BE}"/>
              </a:ext>
            </a:extLst>
          </p:cNvPr>
          <p:cNvSpPr txBox="1"/>
          <p:nvPr/>
        </p:nvSpPr>
        <p:spPr>
          <a:xfrm>
            <a:off x="2109123" y="1864798"/>
            <a:ext cx="973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La Designación/Ratificación del enlace se deberá de enviar por oficio a mas tardar el 1ero de abril del presente año, a los correos: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DE92A2-048A-49C4-BBB1-31E5F03F86F3}"/>
              </a:ext>
            </a:extLst>
          </p:cNvPr>
          <p:cNvSpPr txBox="1"/>
          <p:nvPr/>
        </p:nvSpPr>
        <p:spPr>
          <a:xfrm>
            <a:off x="2109124" y="2513582"/>
            <a:ext cx="898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rtovarg@guanajuato.gob.mx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 – Rubén Ernesto Tovar García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hlinkClick r:id="rId5"/>
              </a:rPr>
              <a:t>danae.hernandez@guanajuato.gob.mx</a:t>
            </a:r>
            <a:r>
              <a:rPr lang="es-MX" u="sng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– Daniela Danae Hernández Méndez </a:t>
            </a:r>
            <a:endParaRPr lang="es-MX" u="sng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openaa@guanajuato.gob.mx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 – Omar Peña Aguilera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6EA14FB-472D-4642-97E6-2501D40C1A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" y="1859014"/>
            <a:ext cx="1279986" cy="127998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9240441-E600-4C0B-9BD7-92F5A6C15F37}"/>
              </a:ext>
            </a:extLst>
          </p:cNvPr>
          <p:cNvSpPr txBox="1"/>
          <p:nvPr/>
        </p:nvSpPr>
        <p:spPr>
          <a:xfrm>
            <a:off x="709018" y="3674744"/>
            <a:ext cx="959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El documento de Word “Autoevaluación” debe entregarse vía correo electrónico a mas tardar el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25 de Octubre 2024, debidamente llenado con la información de la Institución.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Link de descarga: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hlinkClick r:id="rId8"/>
              </a:rPr>
              <a:t>https://sigue.strc.guanajuato.gob.mx/wp-content/uploads/2022/03/ANEXO-1-FAE-SIGUE-2022.docx</a:t>
            </a:r>
            <a:endParaRPr lang="es-MX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D9263B1-873B-4A05-AE3F-6321897979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8" y="5030754"/>
            <a:ext cx="1461869" cy="14618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9771FF0-C161-4091-A996-15884BA159C2}"/>
              </a:ext>
            </a:extLst>
          </p:cNvPr>
          <p:cNvSpPr txBox="1"/>
          <p:nvPr/>
        </p:nvSpPr>
        <p:spPr>
          <a:xfrm>
            <a:off x="2170887" y="5190226"/>
            <a:ext cx="966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Para solicitar alguna asesoría o capacitación sobre el Modelo SIGUE GTO de Gestión de la Calidad, se deberá hacer vía correo electrónico,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con anticipación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para la asignación de la fecha de reunión.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El periodo de capacitación será del 15 de marzo al 18 de octubre del presente año.</a:t>
            </a:r>
          </a:p>
        </p:txBody>
      </p:sp>
    </p:spTree>
    <p:extLst>
      <p:ext uri="{BB962C8B-B14F-4D97-AF65-F5344CB8AC3E}">
        <p14:creationId xmlns:p14="http://schemas.microsoft.com/office/powerpoint/2010/main" val="61969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6BCE0DB0-530B-4F89-BCF0-42C653755ABB}"/>
              </a:ext>
            </a:extLst>
          </p:cNvPr>
          <p:cNvSpPr txBox="1"/>
          <p:nvPr/>
        </p:nvSpPr>
        <p:spPr>
          <a:xfrm>
            <a:off x="4086225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prstClr val="white"/>
                </a:solidFill>
                <a:latin typeface="Bahnschrift Light Condensed" panose="020B0502040204020203" pitchFamily="34" charset="0"/>
              </a:rPr>
              <a:t>Dependencias / Entidades con falta de oficio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C74234-E11A-462D-AFE5-1D6E2E870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17791"/>
              </p:ext>
            </p:extLst>
          </p:nvPr>
        </p:nvGraphicFramePr>
        <p:xfrm>
          <a:off x="609600" y="1422433"/>
          <a:ext cx="11163300" cy="5353002"/>
        </p:xfrm>
        <a:graphic>
          <a:graphicData uri="http://schemas.openxmlformats.org/drawingml/2006/table">
            <a:tbl>
              <a:tblPr/>
              <a:tblGrid>
                <a:gridCol w="11163300">
                  <a:extLst>
                    <a:ext uri="{9D8B030D-6E8A-4147-A177-3AD203B41FA5}">
                      <a16:colId xmlns:a16="http://schemas.microsoft.com/office/drawing/2014/main" val="3984056739"/>
                    </a:ext>
                  </a:extLst>
                </a:gridCol>
              </a:tblGrid>
              <a:tr h="3441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Institución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26330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Coordinadora de Fomento al Comercio Exterior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208544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Fondos Guanajuato de Financiamiento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505942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Estatal de Capacitación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361441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Tecnológico Superior del Sur de Guanajuato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26498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Parque Guanajuato Bicentenario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882911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 Infraestructura, Conectividad y Movilidad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03193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 Turismo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118777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del Medio Ambiente y Ordenamiento Territorial</a:t>
                      </a:r>
                      <a:b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</a:b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y Ordenamiento Territorial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224804"/>
                  </a:ext>
                </a:extLst>
              </a:tr>
              <a:tr h="4589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Sistema Estatal para el Desarrollo Integral de la Familia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329381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Unidad de Televisión de Guanajuato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93766"/>
                  </a:ext>
                </a:extLst>
              </a:tr>
              <a:tr h="3441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Tecnológica de Salamanca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36244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Comisión Estatal de Atención Integral a Víctimas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173064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Coordinación General Jurídica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41609"/>
                  </a:ext>
                </a:extLst>
              </a:tr>
              <a:tr h="2124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Tecnológico Superior de Salvatierra (ITESS)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44158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Representación del Gobierno de Guanajuato en la Ciudad de México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47435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del Migrante y Enlace Internacional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534919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Politécnica del Bicentenario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928026"/>
                  </a:ext>
                </a:extLst>
              </a:tr>
              <a:tr h="2294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Tecnológica de San Miguel de Allende</a:t>
                      </a:r>
                    </a:p>
                  </a:txBody>
                  <a:tcPr marL="3777" marR="3777" marT="3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54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86EFB2-D856-427A-B3B7-DF10005746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1020" y="225490"/>
          <a:ext cx="8755380" cy="6407020"/>
        </p:xfrm>
        <a:graphic>
          <a:graphicData uri="http://schemas.openxmlformats.org/drawingml/2006/table">
            <a:tbl>
              <a:tblPr/>
              <a:tblGrid>
                <a:gridCol w="997177">
                  <a:extLst>
                    <a:ext uri="{9D8B030D-6E8A-4147-A177-3AD203B41FA5}">
                      <a16:colId xmlns:a16="http://schemas.microsoft.com/office/drawing/2014/main" val="1896201618"/>
                    </a:ext>
                  </a:extLst>
                </a:gridCol>
                <a:gridCol w="5929403">
                  <a:extLst>
                    <a:ext uri="{9D8B030D-6E8A-4147-A177-3AD203B41FA5}">
                      <a16:colId xmlns:a16="http://schemas.microsoft.com/office/drawing/2014/main" val="22412317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5641719"/>
                    </a:ext>
                  </a:extLst>
                </a:gridCol>
              </a:tblGrid>
              <a:tr h="575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#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Institución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Puntuación Total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89838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Finanzas, Inversión y Administración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833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29464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Centro de Evaluación y Control de Confianza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812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5674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Universidad Tecnológica del Suroeste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803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02656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Instituto Tecnológico Superior de Abasolo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783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99492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Colegio de Estudios Científicos y Tecnológicos del Estado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754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7730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Desarrollo Económico Sustentable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666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0696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Particular del Gobernador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645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10328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Universidad Tecnológica del Norte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638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5467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Escuela Preparatoria Regional del Rincón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630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19705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Educación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628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43923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Instituto de Alfabetización y Educación Básica para Adultos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624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802355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Instituto de Seguridad Social del Estado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604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88177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Procuraduría de Protección de Niñas, Niños y Adolescentes del Estado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592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04385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Infraestructura, Conectividad y Movilidad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587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06962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Instituto Estatal de Capacitación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578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028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Seguridad Pública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573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059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Coordinación General de Comunicación Social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564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517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Instituto de Salud Pública del Estado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545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6109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19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Desarrollo Social y Humano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536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8220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Sistema Estatal para el Desarrollo Integral de la Familia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531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8627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Universidad Politécnica de Guanajuato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529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226628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de la Transparencia y Rendición de Cuentas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528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7269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Comisión Estatal del Deporte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528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80023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Comisión Estatal del Agua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526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81012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Universidad Tecnológica de Salamanca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514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7875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26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Secretaría Ejecutiva del Sistema Estatal Anticorrupción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509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7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86EFB2-D856-427A-B3B7-DF10005746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1020" y="207140"/>
          <a:ext cx="8755380" cy="6560325"/>
        </p:xfrm>
        <a:graphic>
          <a:graphicData uri="http://schemas.openxmlformats.org/drawingml/2006/table">
            <a:tbl>
              <a:tblPr/>
              <a:tblGrid>
                <a:gridCol w="997177">
                  <a:extLst>
                    <a:ext uri="{9D8B030D-6E8A-4147-A177-3AD203B41FA5}">
                      <a16:colId xmlns:a16="http://schemas.microsoft.com/office/drawing/2014/main" val="1896201618"/>
                    </a:ext>
                  </a:extLst>
                </a:gridCol>
                <a:gridCol w="6488203">
                  <a:extLst>
                    <a:ext uri="{9D8B030D-6E8A-4147-A177-3AD203B41FA5}">
                      <a16:colId xmlns:a16="http://schemas.microsoft.com/office/drawing/2014/main" val="224123173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94564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#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Institución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</a:rPr>
                        <a:t>Puntuación Total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89838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Tecnológica de León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29464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 Gobierno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5674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 Turismo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02656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Politécnica de Pénjamo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99492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Unidad de Transparencia y Archivos del Poder Ejecutivo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7730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Politécnica de Juventino Rosas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0696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Universidad Tecnológica Laja-Bajío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10328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 Desarrollo Agroalimentario y Rural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5467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de Formación en Seguridad Pública del Estado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19705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Tecnológico Superior de Purísima del Rincón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43923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Tecnológico Superior del Sur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802355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Tecnológico Superior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88177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Museo Iconográfico del Quijote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043853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para el Desarrollo y Atención a las Juventudes del Estado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06962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Centro de Conciliación Laboral del Estado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028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Coordinadora de Fomento al Comercio Exterior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059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Sistema Avanzado de Bachillerato y Educación Superior en el Estado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517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Secretaría del Medio Ambiente y Ordenamiento Territorial y Ordenamiento Territorial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6109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Fondos Guanajuato de Financiamiento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82204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de la Mujer Guanajuatense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8627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Comisión Estatal de Conciliación y Arbitraje Médico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226628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de Innovación, Ciencia y Emprendimiento para la Competitividad para el Estado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72699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Jefatura de Gabinete del Poder Ejecutivo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800236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Guanajuatense para las Personas con Discapacidad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81012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Instituto de Planeación, Estadística y Geografía del Estado de Guanajuato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78750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Representación del Gobierno de Guanajuato en la Ciudad de México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otham Book" panose="02000604040000020004" pitchFamily="50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77593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75E04B3-6D08-44DC-8F90-AABA9679723B}"/>
              </a:ext>
            </a:extLst>
          </p:cNvPr>
          <p:cNvCxnSpPr/>
          <p:nvPr/>
        </p:nvCxnSpPr>
        <p:spPr>
          <a:xfrm>
            <a:off x="2905760" y="1046480"/>
            <a:ext cx="9154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6354FF9-DD08-40EF-B1C8-16510FDB1436}"/>
              </a:ext>
            </a:extLst>
          </p:cNvPr>
          <p:cNvSpPr txBox="1"/>
          <p:nvPr/>
        </p:nvSpPr>
        <p:spPr>
          <a:xfrm>
            <a:off x="2082800" y="599440"/>
            <a:ext cx="738664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481</a:t>
            </a:r>
          </a:p>
        </p:txBody>
      </p:sp>
    </p:spTree>
    <p:extLst>
      <p:ext uri="{BB962C8B-B14F-4D97-AF65-F5344CB8AC3E}">
        <p14:creationId xmlns:p14="http://schemas.microsoft.com/office/powerpoint/2010/main" val="42455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4;p39">
            <a:extLst>
              <a:ext uri="{FF2B5EF4-FFF2-40B4-BE49-F238E27FC236}">
                <a16:creationId xmlns:a16="http://schemas.microsoft.com/office/drawing/2014/main" id="{37560BCE-78BC-44BB-B0D1-FD4AB24FEE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29472" y="564927"/>
            <a:ext cx="7704000" cy="324539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lvl="0"/>
            <a:r>
              <a:rPr lang="es-MX" sz="2800" dirty="0">
                <a:latin typeface="Bahnschrift Light Condensed" panose="020B0502040204020203" pitchFamily="34" charset="0"/>
                <a:ea typeface="+mn-ea"/>
                <a:cs typeface="+mn-cs"/>
              </a:rPr>
              <a:t>Periódico Oficial del Gobierno del Estado de Guanajuato</a:t>
            </a:r>
            <a:endParaRPr sz="2800" dirty="0"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Google Shape;422;p27">
            <a:extLst>
              <a:ext uri="{FF2B5EF4-FFF2-40B4-BE49-F238E27FC236}">
                <a16:creationId xmlns:a16="http://schemas.microsoft.com/office/drawing/2014/main" id="{5A54E44B-0EC9-449C-8BCC-53047B20BE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994375" y="1150896"/>
            <a:ext cx="8873776" cy="1285263"/>
          </a:xfrm>
          <a:prstGeom prst="rect">
            <a:avLst/>
          </a:prstGeom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El 18 de Enero del 2022 se hizo oficial el ACUERDO Gubernativo número 203 mediante el cual se aprueba y expide el Modelo SIGUE GTO de Gestión de la Calidad, elaborado y propuesto por la Secretaría de la Transparencia y Rendición de Cuentas, que tiene como objetivo el brindar un marco de referencia para el mejoramiento de la gestión y los servicios al interior de las Dependencias y Entidades de la Administración Pública Estatal</a:t>
            </a:r>
            <a:r>
              <a:rPr lang="es-MX" sz="1400" dirty="0">
                <a:latin typeface="Anaheim" panose="020B0604020202020204" charset="0"/>
                <a:cs typeface="Anaheim" panose="020B0604020202020204" charset="0"/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DB649CA-AC20-4F33-B325-0C2584D655C8}"/>
              </a:ext>
            </a:extLst>
          </p:cNvPr>
          <p:cNvSpPr/>
          <p:nvPr/>
        </p:nvSpPr>
        <p:spPr>
          <a:xfrm>
            <a:off x="2994374" y="2847812"/>
            <a:ext cx="8774195" cy="167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Artículo 2.- Ámbito de Aplicación:</a:t>
            </a: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  <a:sym typeface="Anaheim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El Modelo SIGUE GTO de Gestión de la Calidad, será implementado por las dependencias y entidades de la Administración Pública Estatal y de las Unidades de Apoyo directamente a la persona Titular del Poder Ejecutivo del Estado, </a:t>
            </a:r>
            <a:r>
              <a:rPr lang="es-MX" sz="1400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de forma obligatoria</a:t>
            </a:r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02884C-7E67-48EE-A373-1E8F7AF4BFD1}"/>
              </a:ext>
            </a:extLst>
          </p:cNvPr>
          <p:cNvSpPr/>
          <p:nvPr/>
        </p:nvSpPr>
        <p:spPr>
          <a:xfrm>
            <a:off x="2944584" y="4710292"/>
            <a:ext cx="8873776" cy="19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b="1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Artículo 9.- Recepción de evidencias de la implementación del Modelo:</a:t>
            </a:r>
          </a:p>
          <a:p>
            <a:pPr algn="just">
              <a:lnSpc>
                <a:spcPct val="150000"/>
              </a:lnSpc>
            </a:pPr>
            <a:endParaRPr lang="es-MX" sz="1400" b="1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  <a:sym typeface="Anaheim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sym typeface="Anaheim"/>
              </a:rPr>
              <a:t>La Unidad Administrativa con atribuciones en desarrollo de la gestión pública de la STRC mediante oficio, informará a las Dependencias y Entidades de la Administración Pública Estatal, a las Unidades de Apoyo adscritas directamente a la persona titular del poder ejecutivo del estado, los plazos que la misma establezca para la evaluación de la implementación de dicho modelo.</a:t>
            </a:r>
          </a:p>
        </p:txBody>
      </p:sp>
    </p:spTree>
    <p:extLst>
      <p:ext uri="{BB962C8B-B14F-4D97-AF65-F5344CB8AC3E}">
        <p14:creationId xmlns:p14="http://schemas.microsoft.com/office/powerpoint/2010/main" val="1395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7A95C8-FE28-4A83-AF7E-DD3FCC8CE4FC}"/>
              </a:ext>
            </a:extLst>
          </p:cNvPr>
          <p:cNvSpPr txBox="1"/>
          <p:nvPr/>
        </p:nvSpPr>
        <p:spPr>
          <a:xfrm>
            <a:off x="4572000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800" dirty="0">
                <a:solidFill>
                  <a:prstClr val="black"/>
                </a:solidFill>
                <a:latin typeface="Bahnschrift Light Condensed" panose="020B0502040204020203" pitchFamily="34" charset="0"/>
              </a:rPr>
              <a:t>Objetivos del Modelo SIGUE GTO 2023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24BA5D9-C4FD-49FC-9181-BB5590DB8AE3}"/>
              </a:ext>
            </a:extLst>
          </p:cNvPr>
          <p:cNvSpPr txBox="1">
            <a:spLocks/>
          </p:cNvSpPr>
          <p:nvPr/>
        </p:nvSpPr>
        <p:spPr>
          <a:xfrm>
            <a:off x="2933700" y="1784538"/>
            <a:ext cx="5562412" cy="4031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600">
                <a:solidFill>
                  <a:srgbClr val="FFFFFF"/>
                </a:solidFill>
                <a:latin typeface="Gotham Book" panose="02000604040000020004" pitchFamily="50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Instalar el enfoque de mejora continua y de excelencia en la gestión del Gobierno del Estado de Guanajuato y los municipios del Estado que así lo soliciten.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Proporcionar un modelo de gestión sobre el cual pueda evaluarse y desarrollar de manera sistemática planes para lograr estándares más exigentes de calidad.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Acreditar mediante una métrica objetiva los logros de la gestión por su búsqueda de la excelencia.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Reconocer por sus logros a las entidades y dependencias.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3B8054-4232-4E95-B696-102B2AD2B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12" y="2243335"/>
            <a:ext cx="5146771" cy="44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7A95C8-FE28-4A83-AF7E-DD3FCC8CE4FC}"/>
              </a:ext>
            </a:extLst>
          </p:cNvPr>
          <p:cNvSpPr txBox="1"/>
          <p:nvPr/>
        </p:nvSpPr>
        <p:spPr>
          <a:xfrm>
            <a:off x="4572000" y="3810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Criterios del Modelo SIGUE GTO 2023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A5121E-2FAE-4224-88E5-065408D43DBA}"/>
              </a:ext>
            </a:extLst>
          </p:cNvPr>
          <p:cNvSpPr/>
          <p:nvPr/>
        </p:nvSpPr>
        <p:spPr>
          <a:xfrm>
            <a:off x="3054956" y="1475912"/>
            <a:ext cx="870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Agrupan un conjunto de prácticas que deberán ser aplicadas por las dependencias y entidades de la Administración Pública Estatal para mejorar el desempeño organizacional.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9427CEC-E689-4548-BE17-36A791F1B577}"/>
              </a:ext>
            </a:extLst>
          </p:cNvPr>
          <p:cNvSpPr txBox="1">
            <a:spLocks/>
          </p:cNvSpPr>
          <p:nvPr/>
        </p:nvSpPr>
        <p:spPr>
          <a:xfrm>
            <a:off x="3203357" y="2595396"/>
            <a:ext cx="5419492" cy="26345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>
                <a:latin typeface="Proxima Nova Lt" panose="02000506030000020004" pitchFamily="50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Liderazgo y planeación estratégica,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Compromiso y desarrollo de las personas,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Recursos Materiales,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Relación con usuarios y usuarias,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Prestación de servicios,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Información y Análisis,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Resultados de la gestión y calidad de servicios.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E2900DA-0AE1-4825-B2D8-739EFF720FFF}"/>
              </a:ext>
            </a:extLst>
          </p:cNvPr>
          <p:cNvGrpSpPr/>
          <p:nvPr/>
        </p:nvGrpSpPr>
        <p:grpSpPr>
          <a:xfrm>
            <a:off x="6760077" y="2771879"/>
            <a:ext cx="2579237" cy="833888"/>
            <a:chOff x="1605827" y="2030730"/>
            <a:chExt cx="2964314" cy="548640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BABE2CB-B319-4F66-959E-7A07036906EA}"/>
                </a:ext>
              </a:extLst>
            </p:cNvPr>
            <p:cNvCxnSpPr/>
            <p:nvPr/>
          </p:nvCxnSpPr>
          <p:spPr>
            <a:xfrm>
              <a:off x="2689860" y="2034540"/>
              <a:ext cx="1120140" cy="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C3E0EF2-E3B0-4B84-8CCE-7FBFC044839D}"/>
                </a:ext>
              </a:extLst>
            </p:cNvPr>
            <p:cNvCxnSpPr/>
            <p:nvPr/>
          </p:nvCxnSpPr>
          <p:spPr>
            <a:xfrm>
              <a:off x="3806190" y="2030730"/>
              <a:ext cx="0" cy="54864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D505CEC-20AA-4245-B2A3-A977DD78FB5B}"/>
                </a:ext>
              </a:extLst>
            </p:cNvPr>
            <p:cNvCxnSpPr/>
            <p:nvPr/>
          </p:nvCxnSpPr>
          <p:spPr>
            <a:xfrm flipH="1">
              <a:off x="1605827" y="2579370"/>
              <a:ext cx="2204173" cy="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4D194C1-BDA8-4B33-8381-6E7B71D812F3}"/>
                </a:ext>
              </a:extLst>
            </p:cNvPr>
            <p:cNvCxnSpPr/>
            <p:nvPr/>
          </p:nvCxnSpPr>
          <p:spPr>
            <a:xfrm>
              <a:off x="3039685" y="2305050"/>
              <a:ext cx="1530456" cy="0"/>
            </a:xfrm>
            <a:prstGeom prst="line">
              <a:avLst/>
            </a:prstGeom>
            <a:ln w="12700">
              <a:solidFill>
                <a:srgbClr val="EBC8B8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5473C2-25B8-483C-865F-605338D805BC}"/>
              </a:ext>
            </a:extLst>
          </p:cNvPr>
          <p:cNvSpPr txBox="1"/>
          <p:nvPr/>
        </p:nvSpPr>
        <p:spPr>
          <a:xfrm>
            <a:off x="9100164" y="2934147"/>
            <a:ext cx="25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Anaheim"/>
                <a:cs typeface="Anaheim"/>
              </a:rPr>
              <a:t>Evalúan Procesos Generales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35D66E-8255-466D-BC78-FBA8C2578400}"/>
              </a:ext>
            </a:extLst>
          </p:cNvPr>
          <p:cNvGrpSpPr/>
          <p:nvPr/>
        </p:nvGrpSpPr>
        <p:grpSpPr>
          <a:xfrm>
            <a:off x="6332424" y="3945549"/>
            <a:ext cx="3006890" cy="819714"/>
            <a:chOff x="1605827" y="2030730"/>
            <a:chExt cx="2861902" cy="548640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C5DDA8A-04A6-45BF-B116-452DA7F2C615}"/>
                </a:ext>
              </a:extLst>
            </p:cNvPr>
            <p:cNvCxnSpPr/>
            <p:nvPr/>
          </p:nvCxnSpPr>
          <p:spPr>
            <a:xfrm>
              <a:off x="2395407" y="2034540"/>
              <a:ext cx="1414594" cy="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9314D6A9-A543-43BC-B2BD-F2EB249ED058}"/>
                </a:ext>
              </a:extLst>
            </p:cNvPr>
            <p:cNvCxnSpPr/>
            <p:nvPr/>
          </p:nvCxnSpPr>
          <p:spPr>
            <a:xfrm>
              <a:off x="3806190" y="2030730"/>
              <a:ext cx="0" cy="54864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1571803C-4965-45C4-A696-1173E2F795D8}"/>
                </a:ext>
              </a:extLst>
            </p:cNvPr>
            <p:cNvCxnSpPr/>
            <p:nvPr/>
          </p:nvCxnSpPr>
          <p:spPr>
            <a:xfrm flipH="1">
              <a:off x="1605827" y="2579370"/>
              <a:ext cx="2204173" cy="0"/>
            </a:xfrm>
            <a:prstGeom prst="line">
              <a:avLst/>
            </a:prstGeom>
            <a:ln w="12700">
              <a:solidFill>
                <a:srgbClr val="EBC8B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0F26631D-6EA3-4C9C-970F-DB6EAE96A7DA}"/>
                </a:ext>
              </a:extLst>
            </p:cNvPr>
            <p:cNvCxnSpPr/>
            <p:nvPr/>
          </p:nvCxnSpPr>
          <p:spPr>
            <a:xfrm>
              <a:off x="1729825" y="2305050"/>
              <a:ext cx="2737904" cy="0"/>
            </a:xfrm>
            <a:prstGeom prst="line">
              <a:avLst/>
            </a:prstGeom>
            <a:ln w="12700">
              <a:solidFill>
                <a:srgbClr val="EBC8B8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9BC74C-B06F-4232-9EB6-D450AF684F32}"/>
              </a:ext>
            </a:extLst>
          </p:cNvPr>
          <p:cNvSpPr txBox="1"/>
          <p:nvPr/>
        </p:nvSpPr>
        <p:spPr>
          <a:xfrm>
            <a:off x="9279951" y="4093796"/>
            <a:ext cx="247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Anaheim"/>
                <a:cs typeface="Anaheim"/>
              </a:rPr>
              <a:t>Evalúa 1 Servicio Elegido (más consolidado)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7B1BD04-2368-4A4B-99FD-3E69E5259B7C}"/>
              </a:ext>
            </a:extLst>
          </p:cNvPr>
          <p:cNvSpPr/>
          <p:nvPr/>
        </p:nvSpPr>
        <p:spPr>
          <a:xfrm>
            <a:off x="3054956" y="5417895"/>
            <a:ext cx="8701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Los criterios 1, 2 y 3 abordan las principales actividades o procesos de gestión global de las dependencias y entidades. Los criterios 4, 5 y 6 evalúan la entrega de servicios. El último criterio mide los resultados de la gestión. </a:t>
            </a:r>
          </a:p>
        </p:txBody>
      </p:sp>
    </p:spTree>
    <p:extLst>
      <p:ext uri="{BB962C8B-B14F-4D97-AF65-F5344CB8AC3E}">
        <p14:creationId xmlns:p14="http://schemas.microsoft.com/office/powerpoint/2010/main" val="30949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DBBFE0-3FF5-4207-AC7E-3628E22D4D80}"/>
              </a:ext>
            </a:extLst>
          </p:cNvPr>
          <p:cNvSpPr txBox="1"/>
          <p:nvPr/>
        </p:nvSpPr>
        <p:spPr>
          <a:xfrm>
            <a:off x="-114300" y="3066008"/>
            <a:ext cx="2828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1.- LIDERAZGO Y PLANEACIÓN ESTRATÉGICA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5F42B-D927-4DA2-9149-9025D233B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97" y="1159342"/>
            <a:ext cx="4530988" cy="45393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8BE6BE3-67FF-4B3C-B7A1-DEBA469CC69E}"/>
              </a:ext>
            </a:extLst>
          </p:cNvPr>
          <p:cNvSpPr/>
          <p:nvPr/>
        </p:nvSpPr>
        <p:spPr>
          <a:xfrm>
            <a:off x="4162185" y="1400339"/>
            <a:ext cx="16131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1.1</a:t>
            </a:r>
          </a:p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Desarrollo de la estrategia: cómo la organización establece su estrategia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8E5808-09F2-46E2-B350-C2918B0ECD0B}"/>
              </a:ext>
            </a:extLst>
          </p:cNvPr>
          <p:cNvSpPr/>
          <p:nvPr/>
        </p:nvSpPr>
        <p:spPr>
          <a:xfrm>
            <a:off x="5995657" y="2521563"/>
            <a:ext cx="14277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1.2</a:t>
            </a:r>
          </a:p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Implementación de la estrategia: cómo la organización despliega su estrategia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609FB8-07A9-4561-8F2E-AB83DD179813}"/>
              </a:ext>
            </a:extLst>
          </p:cNvPr>
          <p:cNvSpPr/>
          <p:nvPr/>
        </p:nvSpPr>
        <p:spPr>
          <a:xfrm>
            <a:off x="4747805" y="4288516"/>
            <a:ext cx="152611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1.3</a:t>
            </a:r>
          </a:p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Liderazgo para el desempeño de la excelencia: cómo evalúa su desempeño la organización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531812-E956-42E9-93AC-10752CB978BB}"/>
              </a:ext>
            </a:extLst>
          </p:cNvPr>
          <p:cNvSpPr/>
          <p:nvPr/>
        </p:nvSpPr>
        <p:spPr>
          <a:xfrm>
            <a:off x="3089196" y="3244362"/>
            <a:ext cx="13007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1.4 </a:t>
            </a:r>
          </a:p>
          <a:p>
            <a:pPr lvl="0" algn="ctr"/>
            <a:r>
              <a:rPr lang="es-MX" sz="105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Liderazgo de la o el Titular y el personal directivo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4C7740C-DAB1-47F3-9F1B-D039F92695E3}"/>
              </a:ext>
            </a:extLst>
          </p:cNvPr>
          <p:cNvSpPr/>
          <p:nvPr/>
        </p:nvSpPr>
        <p:spPr>
          <a:xfrm>
            <a:off x="7620184" y="1030701"/>
            <a:ext cx="4081842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La forma en que la organización establece su estrategia, sus objetivos estratégicos y planes de acción de corto y largo plazo, y la manera en que se organiza para alcanzarlos. También examina cómo se despliegan estos planes en la organización y cómo se hace seguimiento de su desempeño.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3345AF-215F-4A4C-85AB-B20A3813EA3A}"/>
              </a:ext>
            </a:extLst>
          </p:cNvPr>
          <p:cNvSpPr txBox="1"/>
          <p:nvPr/>
        </p:nvSpPr>
        <p:spPr>
          <a:xfrm>
            <a:off x="8193283" y="5390881"/>
            <a:ext cx="258767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18 elementos de gestión</a:t>
            </a:r>
          </a:p>
        </p:txBody>
      </p:sp>
    </p:spTree>
    <p:extLst>
      <p:ext uri="{BB962C8B-B14F-4D97-AF65-F5344CB8AC3E}">
        <p14:creationId xmlns:p14="http://schemas.microsoft.com/office/powerpoint/2010/main" val="14300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DBBFE0-3FF5-4207-AC7E-3628E22D4D80}"/>
              </a:ext>
            </a:extLst>
          </p:cNvPr>
          <p:cNvSpPr txBox="1"/>
          <p:nvPr/>
        </p:nvSpPr>
        <p:spPr>
          <a:xfrm>
            <a:off x="-114300" y="3066008"/>
            <a:ext cx="28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2.- COMPROMISO Y DESARROLLO DE LAS PERSONAS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65AB01-69DA-4423-9F1B-8CCBDC6C35FE}"/>
              </a:ext>
            </a:extLst>
          </p:cNvPr>
          <p:cNvSpPr/>
          <p:nvPr/>
        </p:nvSpPr>
        <p:spPr>
          <a:xfrm>
            <a:off x="7522373" y="1532172"/>
            <a:ext cx="408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Este criterio examina: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bg2">
                  <a:lumMod val="10000"/>
                </a:schemeClr>
              </a:solidFill>
              <a:latin typeface="Gotham Book" panose="02000604040000020004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Cómo las entidades y dependencias permiten y fomentan el que las personas servidoras públicas puedan desarrollar y utilizar su máximo potencial y mantener un ambiente de trabajo y un clima laboral que conduzca a rendimientos de excelencia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643D68-5122-4CE8-A7D2-75A87516C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99">
            <a:off x="2932557" y="2232094"/>
            <a:ext cx="4082043" cy="318306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E33D790-2DE6-474D-B385-54769026B095}"/>
              </a:ext>
            </a:extLst>
          </p:cNvPr>
          <p:cNvGrpSpPr/>
          <p:nvPr/>
        </p:nvGrpSpPr>
        <p:grpSpPr>
          <a:xfrm>
            <a:off x="2714625" y="1219028"/>
            <a:ext cx="5330410" cy="4564873"/>
            <a:chOff x="5896642" y="992644"/>
            <a:chExt cx="7066323" cy="605147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4F61955-099F-40B4-B5C7-8F59D77E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642" y="992644"/>
              <a:ext cx="7066323" cy="605147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C14298F-C5CD-479F-960E-69DEE5D9D641}"/>
                </a:ext>
              </a:extLst>
            </p:cNvPr>
            <p:cNvSpPr/>
            <p:nvPr/>
          </p:nvSpPr>
          <p:spPr>
            <a:xfrm>
              <a:off x="8287034" y="1673269"/>
              <a:ext cx="1748751" cy="79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2.1 </a:t>
              </a:r>
            </a:p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Gestión del personal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B0B3FFC-CDBC-4EA0-B7AF-70C9FA0A9FE6}"/>
                </a:ext>
              </a:extLst>
            </p:cNvPr>
            <p:cNvSpPr/>
            <p:nvPr/>
          </p:nvSpPr>
          <p:spPr>
            <a:xfrm>
              <a:off x="10181937" y="2937874"/>
              <a:ext cx="1847566" cy="979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2.2 </a:t>
              </a:r>
            </a:p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Desempeño y reconocimiento de las personas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7E3B4E2-A0C5-4180-AE37-830EAD09D6CE}"/>
                </a:ext>
              </a:extLst>
            </p:cNvPr>
            <p:cNvSpPr/>
            <p:nvPr/>
          </p:nvSpPr>
          <p:spPr>
            <a:xfrm>
              <a:off x="9480578" y="5259855"/>
              <a:ext cx="1788096" cy="1020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2.3 </a:t>
              </a:r>
            </a:p>
            <a:p>
              <a:pPr lvl="0" algn="ctr"/>
              <a:r>
                <a:rPr lang="es-MX" sz="11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Formación y desarrollo de las personas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D9FDFFC-E1A6-4B9F-8723-CCABCFF29542}"/>
                </a:ext>
              </a:extLst>
            </p:cNvPr>
            <p:cNvSpPr/>
            <p:nvPr/>
          </p:nvSpPr>
          <p:spPr>
            <a:xfrm>
              <a:off x="7196614" y="5091044"/>
              <a:ext cx="1577791" cy="140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9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2.4 </a:t>
              </a:r>
            </a:p>
            <a:p>
              <a:pPr lvl="0" algn="ctr"/>
              <a:r>
                <a:rPr lang="es-MX" sz="90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Participación del personal y sus representantes en el proceso de gestión de calidad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B006B2E-4CE9-4899-BB5B-D99046D30490}"/>
                </a:ext>
              </a:extLst>
            </p:cNvPr>
            <p:cNvSpPr/>
            <p:nvPr/>
          </p:nvSpPr>
          <p:spPr>
            <a:xfrm>
              <a:off x="6290136" y="2937874"/>
              <a:ext cx="1867953" cy="1193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2.5 </a:t>
              </a:r>
            </a:p>
            <a:p>
              <a:pPr lvl="0" algn="ctr"/>
              <a:r>
                <a:rPr lang="es-MX" sz="1050" dirty="0">
                  <a:solidFill>
                    <a:schemeClr val="bg2">
                      <a:lumMod val="10000"/>
                    </a:schemeClr>
                  </a:solidFill>
                  <a:latin typeface="Gotham Book" panose="02000604040000020004" pitchFamily="50" charset="0"/>
                </a:rPr>
                <a:t>Calidad de vida y prevención de riesgos en el trabajo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CC8EB0-7D4E-4EF6-87F3-C9A79D443BDE}"/>
              </a:ext>
            </a:extLst>
          </p:cNvPr>
          <p:cNvSpPr txBox="1"/>
          <p:nvPr/>
        </p:nvSpPr>
        <p:spPr>
          <a:xfrm>
            <a:off x="8045035" y="5630968"/>
            <a:ext cx="24892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</a:rPr>
              <a:t>22 elementos de gestión</a:t>
            </a:r>
          </a:p>
        </p:txBody>
      </p:sp>
    </p:spTree>
    <p:extLst>
      <p:ext uri="{BB962C8B-B14F-4D97-AF65-F5344CB8AC3E}">
        <p14:creationId xmlns:p14="http://schemas.microsoft.com/office/powerpoint/2010/main" val="405978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3575</Words>
  <Application>Microsoft Office PowerPoint</Application>
  <PresentationFormat>Panorámica</PresentationFormat>
  <Paragraphs>453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Batang</vt:lpstr>
      <vt:lpstr>Anaheim</vt:lpstr>
      <vt:lpstr>Arial</vt:lpstr>
      <vt:lpstr>Bahnschrift Light Condensed</vt:lpstr>
      <vt:lpstr>Bahnschrift SemiBold</vt:lpstr>
      <vt:lpstr>Calibri</vt:lpstr>
      <vt:lpstr>Calibri Light</vt:lpstr>
      <vt:lpstr>Century Gothic</vt:lpstr>
      <vt:lpstr>Gotham Book</vt:lpstr>
      <vt:lpstr>Proxima Nova Lt</vt:lpstr>
      <vt:lpstr>Staatliches</vt:lpstr>
      <vt:lpstr>Symbol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Periódico Oficial del Gobierno del Estado de Guanajuato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CSIstrc</cp:lastModifiedBy>
  <cp:revision>69</cp:revision>
  <dcterms:created xsi:type="dcterms:W3CDTF">2024-02-06T16:43:17Z</dcterms:created>
  <dcterms:modified xsi:type="dcterms:W3CDTF">2024-03-15T17:28:09Z</dcterms:modified>
</cp:coreProperties>
</file>